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5" r:id="rId4"/>
    <p:sldId id="266" r:id="rId5"/>
    <p:sldId id="267" r:id="rId6"/>
    <p:sldId id="270" r:id="rId7"/>
    <p:sldId id="272" r:id="rId8"/>
    <p:sldId id="271" r:id="rId9"/>
    <p:sldId id="280" r:id="rId10"/>
    <p:sldId id="281" r:id="rId11"/>
    <p:sldId id="285" r:id="rId12"/>
    <p:sldId id="286" r:id="rId13"/>
    <p:sldId id="287" r:id="rId14"/>
    <p:sldId id="288" r:id="rId15"/>
    <p:sldId id="289" r:id="rId16"/>
    <p:sldId id="341" r:id="rId17"/>
    <p:sldId id="290" r:id="rId18"/>
    <p:sldId id="292" r:id="rId19"/>
    <p:sldId id="293" r:id="rId20"/>
    <p:sldId id="297" r:id="rId21"/>
    <p:sldId id="298" r:id="rId22"/>
    <p:sldId id="342" r:id="rId23"/>
    <p:sldId id="299" r:id="rId24"/>
    <p:sldId id="302" r:id="rId25"/>
    <p:sldId id="303" r:id="rId26"/>
    <p:sldId id="304" r:id="rId27"/>
    <p:sldId id="305" r:id="rId28"/>
    <p:sldId id="308" r:id="rId29"/>
    <p:sldId id="310" r:id="rId30"/>
    <p:sldId id="311" r:id="rId31"/>
    <p:sldId id="312" r:id="rId32"/>
    <p:sldId id="313" r:id="rId33"/>
    <p:sldId id="315" r:id="rId34"/>
    <p:sldId id="316" r:id="rId35"/>
    <p:sldId id="317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44" r:id="rId50"/>
    <p:sldId id="360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38" r:id="rId67"/>
    <p:sldId id="343" r:id="rId68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>
      <p:cViewPr varScale="1">
        <p:scale>
          <a:sx n="123" d="100"/>
          <a:sy n="123" d="100"/>
        </p:scale>
        <p:origin x="78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7408" y="253441"/>
            <a:ext cx="2869183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97457" y="3424529"/>
            <a:ext cx="614908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 u="heavy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8529" y="4552950"/>
            <a:ext cx="1587881" cy="561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8556" y="253441"/>
            <a:ext cx="2786887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907491"/>
            <a:ext cx="8579485" cy="3568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 u="heavy">
                <a:solidFill>
                  <a:schemeClr val="hlink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04005" y="4831791"/>
            <a:ext cx="193738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F612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ApacheCon NA, </a:t>
            </a:r>
            <a:r>
              <a:rPr spc="-10" dirty="0"/>
              <a:t>Montréal 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7654" y="4831791"/>
            <a:ext cx="2286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omcat.apache.org/tomcat-9.0-doc/realm-howto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org.apache.directory.fortress/fortress-realm-impl" TargetMode="External"/><Relationship Id="rId2" Type="http://schemas.openxmlformats.org/officeDocument/2006/relationships/hyperlink" Target="https://github.com/shawnmckinney/apache-fortress-demo/blob/master/pom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ymas.com/javadocs/sentry/org/openldap/sentry/tomcat/Tc7AccessMgrProxy.html" TargetMode="External"/><Relationship Id="rId2" Type="http://schemas.openxmlformats.org/officeDocument/2006/relationships/hyperlink" Target="https://github.com/shawnmckinney/apache-fortress-demo/blob/master/src/main/resources/META-INF/context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apache/directory-fortress-realm/blob/master/proxy/src/main/java/org/apache/directory/fortress/realm/tomcat/Tc7AccessMgrProxy.jav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owasp.org/index.php/OWASP_Dependency_Chec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_security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441325"/>
            <a:ext cx="861059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47725" marR="5080" indent="-835660">
              <a:lnSpc>
                <a:spcPct val="100000"/>
              </a:lnSpc>
              <a:spcBef>
                <a:spcPts val="110"/>
              </a:spcBef>
            </a:pPr>
            <a:r>
              <a:rPr lang="en-US" sz="3200" b="1" spc="5" dirty="0">
                <a:solidFill>
                  <a:srgbClr val="FFC000"/>
                </a:solidFill>
                <a:latin typeface="Carlito"/>
                <a:cs typeface="Carlito"/>
              </a:rPr>
              <a:t>ABAC for Role Activation Problem in Java Web App</a:t>
            </a:r>
            <a:endParaRPr sz="3200" b="1" dirty="0">
              <a:solidFill>
                <a:srgbClr val="FFC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168351"/>
            <a:ext cx="4617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Java </a:t>
            </a:r>
            <a:r>
              <a:rPr sz="3600" spc="-55" dirty="0"/>
              <a:t>Web </a:t>
            </a:r>
            <a:r>
              <a:rPr sz="3600" spc="-10" dirty="0"/>
              <a:t>Security</a:t>
            </a:r>
            <a:r>
              <a:rPr sz="3600" spc="20" dirty="0"/>
              <a:t> </a:t>
            </a:r>
            <a:r>
              <a:rPr sz="3600" spc="-35" dirty="0"/>
              <a:t>Layers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36244" y="933069"/>
            <a:ext cx="3638550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7505" algn="l"/>
              </a:tabLst>
            </a:pPr>
            <a:r>
              <a:rPr sz="3000" spc="-30" dirty="0">
                <a:latin typeface="Carlito"/>
                <a:cs typeface="Carlito"/>
              </a:rPr>
              <a:t>Java </a:t>
            </a:r>
            <a:r>
              <a:rPr sz="3000" spc="-5" dirty="0">
                <a:latin typeface="Carlito"/>
                <a:cs typeface="Carlito"/>
              </a:rPr>
              <a:t>SE</a:t>
            </a:r>
            <a:r>
              <a:rPr sz="3000" spc="-10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Security</a:t>
            </a:r>
            <a:endParaRPr sz="3000" dirty="0">
              <a:latin typeface="Carlito"/>
              <a:cs typeface="Carlito"/>
            </a:endParaRPr>
          </a:p>
          <a:p>
            <a:pPr marL="356870" marR="404495" indent="-344805">
              <a:lnSpc>
                <a:spcPts val="2880"/>
              </a:lnSpc>
              <a:spcBef>
                <a:spcPts val="695"/>
              </a:spcBef>
              <a:buAutoNum type="arabicPeriod"/>
              <a:tabLst>
                <a:tab pos="357505" algn="l"/>
              </a:tabLst>
            </a:pPr>
            <a:r>
              <a:rPr sz="3000" spc="-30" dirty="0">
                <a:latin typeface="Carlito"/>
                <a:cs typeface="Carlito"/>
              </a:rPr>
              <a:t>Java </a:t>
            </a:r>
            <a:r>
              <a:rPr sz="3000" spc="-10" dirty="0">
                <a:latin typeface="Carlito"/>
                <a:cs typeface="Carlito"/>
              </a:rPr>
              <a:t>Secure</a:t>
            </a:r>
            <a:r>
              <a:rPr sz="3000" spc="-75" dirty="0">
                <a:latin typeface="Carlito"/>
                <a:cs typeface="Carlito"/>
              </a:rPr>
              <a:t> </a:t>
            </a:r>
            <a:r>
              <a:rPr sz="3000" spc="-25" dirty="0">
                <a:latin typeface="Carlito"/>
                <a:cs typeface="Carlito"/>
              </a:rPr>
              <a:t>Socket  </a:t>
            </a:r>
            <a:r>
              <a:rPr sz="3000" spc="-5" dirty="0">
                <a:latin typeface="Carlito"/>
                <a:cs typeface="Carlito"/>
              </a:rPr>
              <a:t>Extension</a:t>
            </a:r>
            <a:r>
              <a:rPr sz="3000" spc="-6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(JSSE)</a:t>
            </a:r>
            <a:endParaRPr sz="30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357505" algn="l"/>
              </a:tabLst>
            </a:pPr>
            <a:r>
              <a:rPr sz="3000" spc="-30" dirty="0">
                <a:latin typeface="Carlito"/>
                <a:cs typeface="Carlito"/>
              </a:rPr>
              <a:t>Java </a:t>
            </a:r>
            <a:r>
              <a:rPr sz="3000" spc="-5" dirty="0">
                <a:latin typeface="Carlito"/>
                <a:cs typeface="Carlito"/>
              </a:rPr>
              <a:t>EE</a:t>
            </a:r>
            <a:r>
              <a:rPr sz="3000" spc="-15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Security</a:t>
            </a:r>
            <a:endParaRPr sz="30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3000" dirty="0">
                <a:latin typeface="Carlito"/>
                <a:cs typeface="Carlito"/>
              </a:rPr>
              <a:t>Spring</a:t>
            </a:r>
            <a:r>
              <a:rPr sz="3000" spc="-65" dirty="0">
                <a:latin typeface="Carlito"/>
                <a:cs typeface="Carlito"/>
              </a:rPr>
              <a:t> </a:t>
            </a:r>
            <a:r>
              <a:rPr sz="3000" dirty="0">
                <a:latin typeface="Carlito"/>
                <a:cs typeface="Carlito"/>
              </a:rPr>
              <a:t>Security</a:t>
            </a: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3000" spc="-45" dirty="0">
                <a:latin typeface="Carlito"/>
                <a:cs typeface="Carlito"/>
              </a:rPr>
              <a:t>Web </a:t>
            </a:r>
            <a:r>
              <a:rPr sz="3000" spc="-5" dirty="0">
                <a:latin typeface="Carlito"/>
                <a:cs typeface="Carlito"/>
              </a:rPr>
              <a:t>App</a:t>
            </a:r>
            <a:r>
              <a:rPr sz="3000" spc="-35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Framework</a:t>
            </a:r>
            <a:endParaRPr sz="30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3000" spc="-10" dirty="0">
                <a:latin typeface="Carlito"/>
                <a:cs typeface="Carlito"/>
              </a:rPr>
              <a:t>Database</a:t>
            </a:r>
            <a:r>
              <a:rPr sz="3000" spc="-100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Framework</a:t>
            </a:r>
            <a:endParaRPr sz="3000" dirty="0">
              <a:latin typeface="Carlito"/>
              <a:cs typeface="Carlito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5BE1F9-7F42-8646-96A1-128546FC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08" y="365124"/>
            <a:ext cx="3437225" cy="4419601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FA1164B-83F7-CE41-8DA3-7C86B394F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4338"/>
            <a:ext cx="22352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1800" y="895349"/>
            <a:ext cx="5600700" cy="3886200"/>
            <a:chOff x="2971800" y="895349"/>
            <a:chExt cx="5600700" cy="3886200"/>
          </a:xfrm>
        </p:grpSpPr>
        <p:sp>
          <p:nvSpPr>
            <p:cNvPr id="3" name="object 3"/>
            <p:cNvSpPr/>
            <p:nvPr/>
          </p:nvSpPr>
          <p:spPr>
            <a:xfrm>
              <a:off x="2971800" y="895349"/>
              <a:ext cx="5600700" cy="388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25698" y="2876549"/>
              <a:ext cx="2136902" cy="152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614" y="134823"/>
            <a:ext cx="734440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Start with </a:t>
            </a:r>
            <a:r>
              <a:rPr sz="4000" spc="-75" dirty="0"/>
              <a:t>Tomcat </a:t>
            </a:r>
            <a:r>
              <a:rPr sz="4000" dirty="0"/>
              <a:t>Servlet</a:t>
            </a:r>
            <a:r>
              <a:rPr sz="4000" spc="-10" dirty="0"/>
              <a:t> Container</a:t>
            </a:r>
            <a:endParaRPr sz="400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7D4539-019A-8249-BE68-84EA21AB7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1800" y="895349"/>
            <a:ext cx="5600700" cy="3886200"/>
            <a:chOff x="2971800" y="895349"/>
            <a:chExt cx="5600700" cy="3886200"/>
          </a:xfrm>
        </p:grpSpPr>
        <p:sp>
          <p:nvSpPr>
            <p:cNvPr id="3" name="object 3"/>
            <p:cNvSpPr/>
            <p:nvPr/>
          </p:nvSpPr>
          <p:spPr>
            <a:xfrm>
              <a:off x="2971800" y="895349"/>
              <a:ext cx="5600700" cy="388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42003" y="2527553"/>
              <a:ext cx="1415796" cy="14157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7340" y="180543"/>
            <a:ext cx="45980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001F5F"/>
                </a:solidFill>
                <a:latin typeface="Carlito"/>
                <a:cs typeface="Carlito"/>
              </a:rPr>
              <a:t>1 &amp; 2. </a:t>
            </a:r>
            <a:r>
              <a:rPr sz="4400" spc="-10" dirty="0">
                <a:solidFill>
                  <a:srgbClr val="001F5F"/>
                </a:solidFill>
                <a:latin typeface="Carlito"/>
                <a:cs typeface="Carlito"/>
              </a:rPr>
              <a:t>Enable</a:t>
            </a:r>
            <a:r>
              <a:rPr sz="4400" spc="-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4400" spc="5" dirty="0">
                <a:solidFill>
                  <a:srgbClr val="001F5F"/>
                </a:solidFill>
                <a:latin typeface="Carlito"/>
                <a:cs typeface="Carlito"/>
              </a:rPr>
              <a:t>HTTPS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140" y="2105660"/>
            <a:ext cx="1864360" cy="1244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9715" indent="-247650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260350" algn="l"/>
              </a:tabLst>
            </a:pPr>
            <a:r>
              <a:rPr sz="2000" spc="-15" dirty="0">
                <a:latin typeface="Carlito"/>
                <a:cs typeface="Carlito"/>
              </a:rPr>
              <a:t>Update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Carlito"/>
                <a:cs typeface="Carlito"/>
              </a:rPr>
              <a:t>Server.xml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rlito"/>
              <a:cs typeface="Carlito"/>
            </a:endParaRPr>
          </a:p>
          <a:p>
            <a:pPr marL="259715" indent="-247650">
              <a:lnSpc>
                <a:spcPct val="100000"/>
              </a:lnSpc>
              <a:buAutoNum type="arabicPeriod" startAt="2"/>
              <a:tabLst>
                <a:tab pos="260350" algn="l"/>
              </a:tabLst>
            </a:pPr>
            <a:r>
              <a:rPr sz="2000" spc="-5" dirty="0">
                <a:latin typeface="Carlito"/>
                <a:cs typeface="Carlito"/>
              </a:rPr>
              <a:t>Add </a:t>
            </a:r>
            <a:r>
              <a:rPr sz="2000" spc="-15" dirty="0">
                <a:latin typeface="Carlito"/>
                <a:cs typeface="Carlito"/>
              </a:rPr>
              <a:t>private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40" dirty="0">
                <a:latin typeface="Carlito"/>
                <a:cs typeface="Carlito"/>
              </a:rPr>
              <a:t>key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91783" y="76022"/>
            <a:ext cx="17913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20" dirty="0">
                <a:solidFill>
                  <a:srgbClr val="FF0000"/>
                </a:solidFill>
                <a:latin typeface="Times New Roman"/>
                <a:cs typeface="Times New Roman"/>
              </a:rPr>
              <a:t>ssssh!!!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D0AFDC-B664-4E4B-B7F3-AA93A5553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" y="203200"/>
            <a:ext cx="87464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 </a:t>
            </a:r>
            <a:r>
              <a:rPr spc="-10" dirty="0"/>
              <a:t>Enable </a:t>
            </a:r>
            <a:r>
              <a:rPr spc="-40" dirty="0"/>
              <a:t>Java </a:t>
            </a:r>
            <a:r>
              <a:rPr spc="-10" dirty="0"/>
              <a:t>EE Security</a:t>
            </a:r>
            <a:endParaRPr sz="6600" baseline="1262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23234" y="1083107"/>
            <a:ext cx="5600700" cy="3886200"/>
            <a:chOff x="3067050" y="1132318"/>
            <a:chExt cx="5600700" cy="3886200"/>
          </a:xfrm>
        </p:grpSpPr>
        <p:sp>
          <p:nvSpPr>
            <p:cNvPr id="4" name="object 4"/>
            <p:cNvSpPr/>
            <p:nvPr/>
          </p:nvSpPr>
          <p:spPr>
            <a:xfrm>
              <a:off x="3067050" y="1132318"/>
              <a:ext cx="5600700" cy="3886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867400" y="2114549"/>
              <a:ext cx="2514600" cy="228600"/>
            </a:xfrm>
            <a:custGeom>
              <a:avLst/>
              <a:gdLst/>
              <a:ahLst/>
              <a:cxnLst/>
              <a:rect l="l" t="t" r="r" b="b"/>
              <a:pathLst>
                <a:path w="2514600" h="228600">
                  <a:moveTo>
                    <a:pt x="0" y="114300"/>
                  </a:moveTo>
                  <a:lnTo>
                    <a:pt x="38396" y="86158"/>
                  </a:lnTo>
                  <a:lnTo>
                    <a:pt x="84624" y="72991"/>
                  </a:lnTo>
                  <a:lnTo>
                    <a:pt x="147302" y="60570"/>
                  </a:lnTo>
                  <a:lnTo>
                    <a:pt x="225253" y="49001"/>
                  </a:lnTo>
                  <a:lnTo>
                    <a:pt x="269586" y="43569"/>
                  </a:lnTo>
                  <a:lnTo>
                    <a:pt x="317297" y="38391"/>
                  </a:lnTo>
                  <a:lnTo>
                    <a:pt x="368236" y="33480"/>
                  </a:lnTo>
                  <a:lnTo>
                    <a:pt x="422257" y="28849"/>
                  </a:lnTo>
                  <a:lnTo>
                    <a:pt x="479213" y="24511"/>
                  </a:lnTo>
                  <a:lnTo>
                    <a:pt x="538956" y="20480"/>
                  </a:lnTo>
                  <a:lnTo>
                    <a:pt x="601339" y="16770"/>
                  </a:lnTo>
                  <a:lnTo>
                    <a:pt x="666215" y="13393"/>
                  </a:lnTo>
                  <a:lnTo>
                    <a:pt x="733437" y="10363"/>
                  </a:lnTo>
                  <a:lnTo>
                    <a:pt x="802857" y="7694"/>
                  </a:lnTo>
                  <a:lnTo>
                    <a:pt x="874328" y="5399"/>
                  </a:lnTo>
                  <a:lnTo>
                    <a:pt x="947703" y="3491"/>
                  </a:lnTo>
                  <a:lnTo>
                    <a:pt x="1022835" y="1983"/>
                  </a:lnTo>
                  <a:lnTo>
                    <a:pt x="1099577" y="890"/>
                  </a:lnTo>
                  <a:lnTo>
                    <a:pt x="1177781" y="224"/>
                  </a:lnTo>
                  <a:lnTo>
                    <a:pt x="1257300" y="0"/>
                  </a:lnTo>
                  <a:lnTo>
                    <a:pt x="1336818" y="224"/>
                  </a:lnTo>
                  <a:lnTo>
                    <a:pt x="1415022" y="890"/>
                  </a:lnTo>
                  <a:lnTo>
                    <a:pt x="1491764" y="1983"/>
                  </a:lnTo>
                  <a:lnTo>
                    <a:pt x="1566896" y="3491"/>
                  </a:lnTo>
                  <a:lnTo>
                    <a:pt x="1640271" y="5399"/>
                  </a:lnTo>
                  <a:lnTo>
                    <a:pt x="1711742" y="7694"/>
                  </a:lnTo>
                  <a:lnTo>
                    <a:pt x="1781162" y="10363"/>
                  </a:lnTo>
                  <a:lnTo>
                    <a:pt x="1848384" y="13393"/>
                  </a:lnTo>
                  <a:lnTo>
                    <a:pt x="1913260" y="16770"/>
                  </a:lnTo>
                  <a:lnTo>
                    <a:pt x="1975643" y="20480"/>
                  </a:lnTo>
                  <a:lnTo>
                    <a:pt x="2035386" y="24511"/>
                  </a:lnTo>
                  <a:lnTo>
                    <a:pt x="2092342" y="28849"/>
                  </a:lnTo>
                  <a:lnTo>
                    <a:pt x="2146363" y="33480"/>
                  </a:lnTo>
                  <a:lnTo>
                    <a:pt x="2197302" y="38391"/>
                  </a:lnTo>
                  <a:lnTo>
                    <a:pt x="2245013" y="43569"/>
                  </a:lnTo>
                  <a:lnTo>
                    <a:pt x="2289346" y="49001"/>
                  </a:lnTo>
                  <a:lnTo>
                    <a:pt x="2330157" y="54672"/>
                  </a:lnTo>
                  <a:lnTo>
                    <a:pt x="2400618" y="66681"/>
                  </a:lnTo>
                  <a:lnTo>
                    <a:pt x="2455219" y="79488"/>
                  </a:lnTo>
                  <a:lnTo>
                    <a:pt x="2492781" y="92988"/>
                  </a:lnTo>
                  <a:lnTo>
                    <a:pt x="2514600" y="114300"/>
                  </a:lnTo>
                  <a:lnTo>
                    <a:pt x="2512126" y="121527"/>
                  </a:lnTo>
                  <a:lnTo>
                    <a:pt x="2504804" y="128636"/>
                  </a:lnTo>
                  <a:lnTo>
                    <a:pt x="2455219" y="149111"/>
                  </a:lnTo>
                  <a:lnTo>
                    <a:pt x="2400618" y="161918"/>
                  </a:lnTo>
                  <a:lnTo>
                    <a:pt x="2330157" y="173927"/>
                  </a:lnTo>
                  <a:lnTo>
                    <a:pt x="2289346" y="179598"/>
                  </a:lnTo>
                  <a:lnTo>
                    <a:pt x="2245013" y="185030"/>
                  </a:lnTo>
                  <a:lnTo>
                    <a:pt x="2197302" y="190208"/>
                  </a:lnTo>
                  <a:lnTo>
                    <a:pt x="2146363" y="195119"/>
                  </a:lnTo>
                  <a:lnTo>
                    <a:pt x="2092342" y="199750"/>
                  </a:lnTo>
                  <a:lnTo>
                    <a:pt x="2035386" y="204088"/>
                  </a:lnTo>
                  <a:lnTo>
                    <a:pt x="1975643" y="208119"/>
                  </a:lnTo>
                  <a:lnTo>
                    <a:pt x="1913260" y="211829"/>
                  </a:lnTo>
                  <a:lnTo>
                    <a:pt x="1848384" y="215206"/>
                  </a:lnTo>
                  <a:lnTo>
                    <a:pt x="1781162" y="218236"/>
                  </a:lnTo>
                  <a:lnTo>
                    <a:pt x="1711742" y="220905"/>
                  </a:lnTo>
                  <a:lnTo>
                    <a:pt x="1640271" y="223200"/>
                  </a:lnTo>
                  <a:lnTo>
                    <a:pt x="1566896" y="225108"/>
                  </a:lnTo>
                  <a:lnTo>
                    <a:pt x="1491764" y="226616"/>
                  </a:lnTo>
                  <a:lnTo>
                    <a:pt x="1415022" y="227709"/>
                  </a:lnTo>
                  <a:lnTo>
                    <a:pt x="1336818" y="228375"/>
                  </a:lnTo>
                  <a:lnTo>
                    <a:pt x="1257300" y="228600"/>
                  </a:lnTo>
                  <a:lnTo>
                    <a:pt x="1177781" y="228375"/>
                  </a:lnTo>
                  <a:lnTo>
                    <a:pt x="1099577" y="227709"/>
                  </a:lnTo>
                  <a:lnTo>
                    <a:pt x="1022835" y="226616"/>
                  </a:lnTo>
                  <a:lnTo>
                    <a:pt x="947703" y="225108"/>
                  </a:lnTo>
                  <a:lnTo>
                    <a:pt x="874328" y="223200"/>
                  </a:lnTo>
                  <a:lnTo>
                    <a:pt x="802857" y="220905"/>
                  </a:lnTo>
                  <a:lnTo>
                    <a:pt x="733437" y="218236"/>
                  </a:lnTo>
                  <a:lnTo>
                    <a:pt x="666215" y="215206"/>
                  </a:lnTo>
                  <a:lnTo>
                    <a:pt x="601339" y="211829"/>
                  </a:lnTo>
                  <a:lnTo>
                    <a:pt x="538956" y="208119"/>
                  </a:lnTo>
                  <a:lnTo>
                    <a:pt x="479213" y="204088"/>
                  </a:lnTo>
                  <a:lnTo>
                    <a:pt x="422257" y="199750"/>
                  </a:lnTo>
                  <a:lnTo>
                    <a:pt x="368236" y="195119"/>
                  </a:lnTo>
                  <a:lnTo>
                    <a:pt x="317297" y="190208"/>
                  </a:lnTo>
                  <a:lnTo>
                    <a:pt x="269586" y="185030"/>
                  </a:lnTo>
                  <a:lnTo>
                    <a:pt x="225253" y="179598"/>
                  </a:lnTo>
                  <a:lnTo>
                    <a:pt x="184442" y="173927"/>
                  </a:lnTo>
                  <a:lnTo>
                    <a:pt x="113981" y="161918"/>
                  </a:lnTo>
                  <a:lnTo>
                    <a:pt x="59380" y="149111"/>
                  </a:lnTo>
                  <a:lnTo>
                    <a:pt x="21818" y="135611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1100" y="2544406"/>
              <a:ext cx="1460500" cy="1246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4939" y="1447241"/>
            <a:ext cx="277304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95"/>
              </a:spcBef>
              <a:buAutoNum type="alphaLcPeriod"/>
              <a:tabLst>
                <a:tab pos="254000" algn="l"/>
              </a:tabLst>
            </a:pPr>
            <a:r>
              <a:rPr sz="2000" spc="-10" dirty="0">
                <a:latin typeface="Carlito"/>
                <a:cs typeface="Carlito"/>
              </a:rPr>
              <a:t>Update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web.xml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rlito"/>
              <a:buAutoNum type="alphaLcPeriod"/>
            </a:pPr>
            <a:endParaRPr sz="1950">
              <a:latin typeface="Carlito"/>
              <a:cs typeface="Carlito"/>
            </a:endParaRPr>
          </a:p>
          <a:p>
            <a:pPr marL="261620" indent="-249554">
              <a:lnSpc>
                <a:spcPct val="100000"/>
              </a:lnSpc>
              <a:buAutoNum type="alphaLcPeriod"/>
              <a:tabLst>
                <a:tab pos="262255" algn="l"/>
              </a:tabLst>
            </a:pPr>
            <a:r>
              <a:rPr sz="2000" spc="-15" dirty="0">
                <a:latin typeface="Carlito"/>
                <a:cs typeface="Carlito"/>
              </a:rPr>
              <a:t>Drop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20" dirty="0">
                <a:latin typeface="Carlito"/>
                <a:cs typeface="Carlito"/>
              </a:rPr>
              <a:t>proxy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jar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rlito"/>
              <a:buAutoNum type="alphaLcPeriod"/>
            </a:pPr>
            <a:endParaRPr sz="1950">
              <a:latin typeface="Carlito"/>
              <a:cs typeface="Carlito"/>
            </a:endParaRPr>
          </a:p>
          <a:p>
            <a:pPr marL="238125" indent="-226060">
              <a:lnSpc>
                <a:spcPct val="100000"/>
              </a:lnSpc>
              <a:buAutoNum type="alphaLcPeriod"/>
              <a:tabLst>
                <a:tab pos="238760" algn="l"/>
              </a:tabLst>
            </a:pPr>
            <a:r>
              <a:rPr sz="2000" spc="-5" dirty="0">
                <a:latin typeface="Carlito"/>
                <a:cs typeface="Carlito"/>
              </a:rPr>
              <a:t>Add </a:t>
            </a:r>
            <a:r>
              <a:rPr sz="2000" spc="-15" dirty="0">
                <a:latin typeface="Carlito"/>
                <a:cs typeface="Carlito"/>
              </a:rPr>
              <a:t>context.xml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rlito"/>
              <a:buAutoNum type="alphaLcPeriod"/>
            </a:pPr>
            <a:endParaRPr sz="1950">
              <a:latin typeface="Carlito"/>
              <a:cs typeface="Carlito"/>
            </a:endParaRPr>
          </a:p>
          <a:p>
            <a:pPr marL="262255" indent="-250190">
              <a:lnSpc>
                <a:spcPct val="100000"/>
              </a:lnSpc>
              <a:buAutoNum type="alphaLcPeriod"/>
              <a:tabLst>
                <a:tab pos="262890" algn="l"/>
              </a:tabLst>
            </a:pPr>
            <a:r>
              <a:rPr sz="2000" spc="-5" dirty="0">
                <a:latin typeface="Carlito"/>
                <a:cs typeface="Carlito"/>
              </a:rPr>
              <a:t>Add </a:t>
            </a:r>
            <a:r>
              <a:rPr sz="2000" spc="-20" dirty="0">
                <a:latin typeface="Carlito"/>
                <a:cs typeface="Carlito"/>
              </a:rPr>
              <a:t>fortress </a:t>
            </a:r>
            <a:r>
              <a:rPr sz="2000" spc="-15" dirty="0">
                <a:latin typeface="Carlito"/>
                <a:cs typeface="Carlito"/>
              </a:rPr>
              <a:t>to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pom.xml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B76A4E-8D10-304F-863E-0AF5E9F55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29" y="4552950"/>
            <a:ext cx="1587881" cy="56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6244" y="0"/>
            <a:ext cx="7846695" cy="3529965"/>
          </a:xfrm>
          <a:prstGeom prst="rect">
            <a:avLst/>
          </a:prstGeom>
        </p:spPr>
        <p:txBody>
          <a:bodyPr vert="horz" wrap="square" lIns="0" tIns="28892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275"/>
              </a:spcBef>
            </a:pPr>
            <a:r>
              <a:rPr sz="4400" spc="-20" dirty="0">
                <a:solidFill>
                  <a:srgbClr val="001F5F"/>
                </a:solidFill>
                <a:latin typeface="Carlito"/>
                <a:cs typeface="Carlito"/>
              </a:rPr>
              <a:t>Current </a:t>
            </a:r>
            <a:r>
              <a:rPr sz="4400" spc="-10" dirty="0">
                <a:solidFill>
                  <a:srgbClr val="001F5F"/>
                </a:solidFill>
                <a:latin typeface="Carlito"/>
                <a:cs typeface="Carlito"/>
              </a:rPr>
              <a:t>Specs </a:t>
            </a:r>
            <a:r>
              <a:rPr sz="4400" spc="-40" dirty="0">
                <a:solidFill>
                  <a:srgbClr val="001F5F"/>
                </a:solidFill>
                <a:latin typeface="Carlito"/>
                <a:cs typeface="Carlito"/>
              </a:rPr>
              <a:t>for </a:t>
            </a:r>
            <a:r>
              <a:rPr sz="4400" spc="-45" dirty="0">
                <a:solidFill>
                  <a:srgbClr val="001F5F"/>
                </a:solidFill>
                <a:latin typeface="Carlito"/>
                <a:cs typeface="Carlito"/>
              </a:rPr>
              <a:t>Java </a:t>
            </a:r>
            <a:r>
              <a:rPr sz="4400" spc="-10" dirty="0">
                <a:solidFill>
                  <a:srgbClr val="001F5F"/>
                </a:solidFill>
                <a:latin typeface="Carlito"/>
                <a:cs typeface="Carlito"/>
              </a:rPr>
              <a:t>EE</a:t>
            </a:r>
            <a:r>
              <a:rPr sz="4400" spc="13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4400" spc="-10" dirty="0">
                <a:solidFill>
                  <a:srgbClr val="001F5F"/>
                </a:solidFill>
                <a:latin typeface="Carlito"/>
                <a:cs typeface="Carlito"/>
              </a:rPr>
              <a:t>Security</a:t>
            </a:r>
            <a:endParaRPr sz="44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2175"/>
              </a:spcBef>
              <a:buAutoNum type="arabicPeriod"/>
              <a:tabLst>
                <a:tab pos="528320" algn="l"/>
              </a:tabLst>
            </a:pPr>
            <a:r>
              <a:rPr sz="4400" spc="-10" dirty="0">
                <a:latin typeface="Carlito"/>
                <a:cs typeface="Carlito"/>
              </a:rPr>
              <a:t>JSR-196 </a:t>
            </a:r>
            <a:r>
              <a:rPr sz="4400" spc="-260" dirty="0">
                <a:latin typeface="Arial"/>
                <a:cs typeface="Arial"/>
              </a:rPr>
              <a:t>– </a:t>
            </a:r>
            <a:r>
              <a:rPr sz="4400" spc="-20" dirty="0">
                <a:latin typeface="Carlito"/>
                <a:cs typeface="Carlito"/>
              </a:rPr>
              <a:t>JASPIC </a:t>
            </a:r>
            <a:r>
              <a:rPr sz="4400" spc="-5" dirty="0">
                <a:latin typeface="Carlito"/>
                <a:cs typeface="Carlito"/>
              </a:rPr>
              <a:t>-</a:t>
            </a:r>
            <a:r>
              <a:rPr sz="4400" spc="100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AuthN</a:t>
            </a:r>
            <a:endParaRPr sz="44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528320" algn="l"/>
              </a:tabLst>
            </a:pPr>
            <a:r>
              <a:rPr sz="4400" spc="-10" dirty="0">
                <a:latin typeface="Carlito"/>
                <a:cs typeface="Carlito"/>
              </a:rPr>
              <a:t>JSR-115 </a:t>
            </a:r>
            <a:r>
              <a:rPr sz="4400" spc="-260" dirty="0">
                <a:latin typeface="Arial"/>
                <a:cs typeface="Arial"/>
              </a:rPr>
              <a:t>– </a:t>
            </a:r>
            <a:r>
              <a:rPr sz="4400" spc="-35" dirty="0">
                <a:latin typeface="Carlito"/>
                <a:cs typeface="Carlito"/>
              </a:rPr>
              <a:t>JAAC </a:t>
            </a:r>
            <a:r>
              <a:rPr sz="4400" spc="-5" dirty="0">
                <a:latin typeface="Carlito"/>
                <a:cs typeface="Carlito"/>
              </a:rPr>
              <a:t>-</a:t>
            </a:r>
            <a:r>
              <a:rPr sz="4400" spc="105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AuthZ</a:t>
            </a:r>
            <a:endParaRPr sz="44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528320" algn="l"/>
              </a:tabLst>
            </a:pPr>
            <a:r>
              <a:rPr sz="4400" spc="-10" dirty="0">
                <a:latin typeface="Carlito"/>
                <a:cs typeface="Carlito"/>
              </a:rPr>
              <a:t>JSR-375 </a:t>
            </a:r>
            <a:r>
              <a:rPr sz="4400" spc="-260" dirty="0">
                <a:latin typeface="Arial"/>
                <a:cs typeface="Arial"/>
              </a:rPr>
              <a:t>– </a:t>
            </a:r>
            <a:r>
              <a:rPr sz="4400" spc="-30" dirty="0">
                <a:latin typeface="Carlito"/>
                <a:cs typeface="Carlito"/>
              </a:rPr>
              <a:t>JavaEE </a:t>
            </a:r>
            <a:r>
              <a:rPr sz="4400" spc="-10" dirty="0">
                <a:latin typeface="Carlito"/>
                <a:cs typeface="Carlito"/>
              </a:rPr>
              <a:t>Security</a:t>
            </a:r>
            <a:r>
              <a:rPr sz="4400" spc="125" dirty="0">
                <a:latin typeface="Carlito"/>
                <a:cs typeface="Carlito"/>
              </a:rPr>
              <a:t> </a:t>
            </a:r>
            <a:r>
              <a:rPr sz="4400" spc="-5" dirty="0">
                <a:latin typeface="Carlito"/>
                <a:cs typeface="Carlito"/>
              </a:rPr>
              <a:t>API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44503E-C818-9E4E-8636-F42DD0B18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055" y="253441"/>
            <a:ext cx="39306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000000"/>
                </a:solidFill>
              </a:rPr>
              <a:t>What </a:t>
            </a:r>
            <a:r>
              <a:rPr spc="-5" dirty="0">
                <a:solidFill>
                  <a:srgbClr val="000000"/>
                </a:solidFill>
              </a:rPr>
              <a:t>is 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Realm?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209497"/>
            <a:ext cx="7762240" cy="2910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20955">
              <a:lnSpc>
                <a:spcPct val="100000"/>
              </a:lnSpc>
              <a:spcBef>
                <a:spcPts val="95"/>
              </a:spcBef>
            </a:pPr>
            <a:r>
              <a:rPr sz="3200" i="1" spc="-290" dirty="0">
                <a:latin typeface="Arial"/>
                <a:cs typeface="Arial"/>
              </a:rPr>
              <a:t>A </a:t>
            </a:r>
            <a:r>
              <a:rPr sz="3200" i="1" spc="-229" dirty="0">
                <a:latin typeface="Arial"/>
                <a:cs typeface="Arial"/>
              </a:rPr>
              <a:t>Realm </a:t>
            </a:r>
            <a:r>
              <a:rPr sz="3200" i="1" spc="-170" dirty="0">
                <a:latin typeface="Arial"/>
                <a:cs typeface="Arial"/>
              </a:rPr>
              <a:t>is </a:t>
            </a:r>
            <a:r>
              <a:rPr sz="3200" i="1" spc="-140" dirty="0">
                <a:latin typeface="Arial"/>
                <a:cs typeface="Arial"/>
              </a:rPr>
              <a:t>a </a:t>
            </a:r>
            <a:r>
              <a:rPr sz="3200" i="1" spc="-95" dirty="0">
                <a:latin typeface="Arial"/>
                <a:cs typeface="Arial"/>
              </a:rPr>
              <a:t>"database" </a:t>
            </a:r>
            <a:r>
              <a:rPr sz="3200" i="1" spc="-30" dirty="0">
                <a:latin typeface="Arial"/>
                <a:cs typeface="Arial"/>
              </a:rPr>
              <a:t>of </a:t>
            </a:r>
            <a:r>
              <a:rPr sz="3200" i="1" spc="-200" dirty="0">
                <a:latin typeface="Arial"/>
                <a:cs typeface="Arial"/>
              </a:rPr>
              <a:t>usernames </a:t>
            </a:r>
            <a:r>
              <a:rPr sz="3200" i="1" spc="-150" dirty="0">
                <a:latin typeface="Arial"/>
                <a:cs typeface="Arial"/>
              </a:rPr>
              <a:t>and  </a:t>
            </a:r>
            <a:r>
              <a:rPr sz="3200" i="1" spc="-190" dirty="0">
                <a:latin typeface="Arial"/>
                <a:cs typeface="Arial"/>
              </a:rPr>
              <a:t>passwords </a:t>
            </a:r>
            <a:r>
              <a:rPr sz="3200" i="1" spc="15" dirty="0">
                <a:latin typeface="Arial"/>
                <a:cs typeface="Arial"/>
              </a:rPr>
              <a:t>that </a:t>
            </a:r>
            <a:r>
              <a:rPr sz="3200" i="1" spc="-50" dirty="0">
                <a:latin typeface="Arial"/>
                <a:cs typeface="Arial"/>
              </a:rPr>
              <a:t>identify </a:t>
            </a:r>
            <a:r>
              <a:rPr sz="3200" i="1" spc="-85" dirty="0">
                <a:latin typeface="Arial"/>
                <a:cs typeface="Arial"/>
              </a:rPr>
              <a:t>valid </a:t>
            </a:r>
            <a:r>
              <a:rPr sz="3200" i="1" spc="-220" dirty="0">
                <a:latin typeface="Arial"/>
                <a:cs typeface="Arial"/>
              </a:rPr>
              <a:t>users </a:t>
            </a:r>
            <a:r>
              <a:rPr sz="3200" i="1" spc="-30" dirty="0">
                <a:latin typeface="Arial"/>
                <a:cs typeface="Arial"/>
              </a:rPr>
              <a:t>of </a:t>
            </a:r>
            <a:r>
              <a:rPr sz="3200" i="1" spc="-140" dirty="0">
                <a:latin typeface="Arial"/>
                <a:cs typeface="Arial"/>
              </a:rPr>
              <a:t>a web  </a:t>
            </a:r>
            <a:r>
              <a:rPr sz="3200" i="1" spc="-90" dirty="0">
                <a:latin typeface="Arial"/>
                <a:cs typeface="Arial"/>
              </a:rPr>
              <a:t>application </a:t>
            </a:r>
            <a:r>
              <a:rPr sz="3200" i="1" spc="-80" dirty="0">
                <a:latin typeface="Arial"/>
                <a:cs typeface="Arial"/>
              </a:rPr>
              <a:t>(or </a:t>
            </a:r>
            <a:r>
              <a:rPr sz="3200" i="1" spc="-150" dirty="0">
                <a:latin typeface="Arial"/>
                <a:cs typeface="Arial"/>
              </a:rPr>
              <a:t>set </a:t>
            </a:r>
            <a:r>
              <a:rPr sz="3200" i="1" spc="-35" dirty="0">
                <a:latin typeface="Arial"/>
                <a:cs typeface="Arial"/>
              </a:rPr>
              <a:t>of </a:t>
            </a:r>
            <a:r>
              <a:rPr sz="3200" i="1" spc="-140" dirty="0">
                <a:latin typeface="Arial"/>
                <a:cs typeface="Arial"/>
              </a:rPr>
              <a:t>web </a:t>
            </a:r>
            <a:r>
              <a:rPr sz="3200" i="1" spc="-110" dirty="0">
                <a:latin typeface="Arial"/>
                <a:cs typeface="Arial"/>
              </a:rPr>
              <a:t>applications), </a:t>
            </a:r>
            <a:r>
              <a:rPr sz="3200" i="1" spc="-160" dirty="0">
                <a:latin typeface="Arial"/>
                <a:cs typeface="Arial"/>
              </a:rPr>
              <a:t>plus  </a:t>
            </a:r>
            <a:r>
              <a:rPr sz="3200" i="1" spc="-145" dirty="0">
                <a:latin typeface="Arial"/>
                <a:cs typeface="Arial"/>
              </a:rPr>
              <a:t>an </a:t>
            </a:r>
            <a:r>
              <a:rPr sz="3200" i="1" spc="-105" dirty="0">
                <a:latin typeface="Arial"/>
                <a:cs typeface="Arial"/>
              </a:rPr>
              <a:t>enumeration </a:t>
            </a:r>
            <a:r>
              <a:rPr sz="3200" i="1" spc="-35" dirty="0">
                <a:latin typeface="Arial"/>
                <a:cs typeface="Arial"/>
              </a:rPr>
              <a:t>of </a:t>
            </a:r>
            <a:r>
              <a:rPr sz="3200" i="1" spc="-75" dirty="0">
                <a:latin typeface="Arial"/>
                <a:cs typeface="Arial"/>
              </a:rPr>
              <a:t>the </a:t>
            </a:r>
            <a:r>
              <a:rPr sz="3200" i="1" spc="-45" dirty="0">
                <a:latin typeface="Arial"/>
                <a:cs typeface="Arial"/>
              </a:rPr>
              <a:t>list </a:t>
            </a:r>
            <a:r>
              <a:rPr sz="3200" i="1" spc="-35" dirty="0">
                <a:latin typeface="Arial"/>
                <a:cs typeface="Arial"/>
              </a:rPr>
              <a:t>of</a:t>
            </a:r>
            <a:r>
              <a:rPr sz="3200" i="1" spc="-590" dirty="0">
                <a:latin typeface="Arial"/>
                <a:cs typeface="Arial"/>
              </a:rPr>
              <a:t> </a:t>
            </a:r>
            <a:r>
              <a:rPr sz="3200" i="1" spc="-140" dirty="0">
                <a:latin typeface="Arial"/>
                <a:cs typeface="Arial"/>
              </a:rPr>
              <a:t>roles </a:t>
            </a:r>
            <a:r>
              <a:rPr sz="3200" i="1" spc="-170" dirty="0">
                <a:latin typeface="Arial"/>
                <a:cs typeface="Arial"/>
              </a:rPr>
              <a:t>associated  </a:t>
            </a:r>
            <a:r>
              <a:rPr sz="3200" i="1" spc="10" dirty="0">
                <a:latin typeface="Arial"/>
                <a:cs typeface="Arial"/>
              </a:rPr>
              <a:t>with </a:t>
            </a:r>
            <a:r>
              <a:rPr sz="3200" i="1" spc="-210" dirty="0">
                <a:latin typeface="Arial"/>
                <a:cs typeface="Arial"/>
              </a:rPr>
              <a:t>each </a:t>
            </a:r>
            <a:r>
              <a:rPr sz="3200" i="1" spc="-85" dirty="0">
                <a:latin typeface="Arial"/>
                <a:cs typeface="Arial"/>
              </a:rPr>
              <a:t>valid</a:t>
            </a:r>
            <a:r>
              <a:rPr sz="3200" i="1" spc="-280" dirty="0">
                <a:latin typeface="Arial"/>
                <a:cs typeface="Arial"/>
              </a:rPr>
              <a:t> </a:t>
            </a:r>
            <a:r>
              <a:rPr sz="3200" i="1" spc="-210" dirty="0">
                <a:latin typeface="Arial"/>
                <a:cs typeface="Arial"/>
              </a:rPr>
              <a:t>user.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i="1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https://tomcat.apache.org/tomcat-9.0-doc/realm-howto.html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CE80A0-280B-714E-8B40-959E5182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7A2A-B003-F240-BC72-4DB1E4835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127125"/>
            <a:ext cx="8579485" cy="415498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We use LDAP to access our Fortress Realm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141FB6-57B2-D448-A510-D6160407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9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667" y="88144"/>
            <a:ext cx="7798195" cy="497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582" y="104343"/>
            <a:ext cx="73958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Add </a:t>
            </a:r>
            <a:r>
              <a:rPr spc="-20" dirty="0"/>
              <a:t>Fortress Realm</a:t>
            </a:r>
            <a:r>
              <a:rPr spc="5" dirty="0"/>
              <a:t> </a:t>
            </a:r>
            <a:r>
              <a:rPr spc="-10" dirty="0"/>
              <a:t>Dependency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40435"/>
            <a:ext cx="6642100" cy="155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30" dirty="0">
                <a:latin typeface="Arial"/>
                <a:cs typeface="Arial"/>
              </a:rPr>
              <a:t>Add </a:t>
            </a:r>
            <a:r>
              <a:rPr sz="2500" spc="-125" dirty="0">
                <a:latin typeface="Arial"/>
                <a:cs typeface="Arial"/>
              </a:rPr>
              <a:t>Fortress </a:t>
            </a:r>
            <a:r>
              <a:rPr sz="2500" spc="-135" dirty="0">
                <a:latin typeface="Arial"/>
                <a:cs typeface="Arial"/>
              </a:rPr>
              <a:t>Dependency </a:t>
            </a:r>
            <a:r>
              <a:rPr sz="2500" spc="20" dirty="0">
                <a:latin typeface="Arial"/>
                <a:cs typeface="Arial"/>
              </a:rPr>
              <a:t>to </a:t>
            </a:r>
            <a:r>
              <a:rPr sz="2500" spc="-95" dirty="0">
                <a:latin typeface="Arial"/>
                <a:cs typeface="Arial"/>
              </a:rPr>
              <a:t>web </a:t>
            </a:r>
            <a:r>
              <a:rPr sz="2500" spc="-140" dirty="0">
                <a:latin typeface="Arial"/>
                <a:cs typeface="Arial"/>
              </a:rPr>
              <a:t>app’s</a:t>
            </a:r>
            <a:r>
              <a:rPr sz="2500" spc="-380" dirty="0">
                <a:latin typeface="Arial"/>
                <a:cs typeface="Arial"/>
              </a:rPr>
              <a:t> </a:t>
            </a:r>
            <a:r>
              <a:rPr sz="25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pom.xml</a:t>
            </a:r>
            <a:r>
              <a:rPr sz="2500" spc="-5" dirty="0">
                <a:latin typeface="Carlito"/>
                <a:cs typeface="Carlito"/>
              </a:rPr>
              <a:t>: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500" dirty="0">
                <a:latin typeface="Carlito"/>
                <a:cs typeface="Carlito"/>
              </a:rPr>
              <a:t>&lt;dependency&gt;</a:t>
            </a:r>
            <a:endParaRPr sz="2500">
              <a:latin typeface="Carlito"/>
              <a:cs typeface="Carlito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500" spc="-15" dirty="0">
                <a:latin typeface="Carlito"/>
                <a:cs typeface="Carlito"/>
              </a:rPr>
              <a:t>&lt;groupId&gt;org.apache.directory.fortress&lt;/groupId&gt;</a:t>
            </a:r>
            <a:endParaRPr sz="2500">
              <a:latin typeface="Carlito"/>
              <a:cs typeface="Carlito"/>
            </a:endParaRPr>
          </a:p>
          <a:p>
            <a:pPr marL="152400">
              <a:lnSpc>
                <a:spcPct val="100000"/>
              </a:lnSpc>
            </a:pPr>
            <a:r>
              <a:rPr sz="2500" spc="-10" dirty="0">
                <a:latin typeface="Carlito"/>
                <a:cs typeface="Carlito"/>
              </a:rPr>
              <a:t>&lt;artifactId&gt;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944" y="3219729"/>
            <a:ext cx="340741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2375"/>
              </a:lnSpc>
            </a:pPr>
            <a:r>
              <a:rPr sz="2500" spc="-10" dirty="0">
                <a:latin typeface="Carlito"/>
                <a:cs typeface="Carlito"/>
              </a:rPr>
              <a:t>&lt;/artifactId&gt;</a:t>
            </a:r>
            <a:endParaRPr sz="2500">
              <a:latin typeface="Carlito"/>
              <a:cs typeface="Carlito"/>
            </a:endParaRPr>
          </a:p>
          <a:p>
            <a:pPr marL="139700">
              <a:lnSpc>
                <a:spcPct val="100000"/>
              </a:lnSpc>
            </a:pPr>
            <a:r>
              <a:rPr sz="2500" spc="-10" dirty="0">
                <a:latin typeface="Carlito"/>
                <a:cs typeface="Carlito"/>
              </a:rPr>
              <a:t>&lt;</a:t>
            </a:r>
            <a:r>
              <a:rPr sz="2500" spc="-30" dirty="0">
                <a:latin typeface="Carlito"/>
                <a:cs typeface="Carlito"/>
              </a:rPr>
              <a:t>v</a:t>
            </a:r>
            <a:r>
              <a:rPr sz="2500" spc="-5" dirty="0">
                <a:latin typeface="Carlito"/>
                <a:cs typeface="Carlito"/>
              </a:rPr>
              <a:t>e</a:t>
            </a:r>
            <a:r>
              <a:rPr sz="2500" spc="-60" dirty="0">
                <a:latin typeface="Carlito"/>
                <a:cs typeface="Carlito"/>
              </a:rPr>
              <a:t>r</a:t>
            </a:r>
            <a:r>
              <a:rPr sz="2500" spc="-10" dirty="0">
                <a:latin typeface="Carlito"/>
                <a:cs typeface="Carlito"/>
              </a:rPr>
              <a:t>s</a:t>
            </a:r>
            <a:r>
              <a:rPr sz="2500" spc="-5" dirty="0">
                <a:latin typeface="Carlito"/>
                <a:cs typeface="Carlito"/>
              </a:rPr>
              <a:t>i</a:t>
            </a:r>
            <a:r>
              <a:rPr sz="2500" spc="-10" dirty="0">
                <a:latin typeface="Carlito"/>
                <a:cs typeface="Carlito"/>
              </a:rPr>
              <a:t>o</a:t>
            </a:r>
            <a:r>
              <a:rPr sz="2500" dirty="0">
                <a:latin typeface="Carlito"/>
                <a:cs typeface="Carlito"/>
              </a:rPr>
              <a:t>n</a:t>
            </a:r>
            <a:r>
              <a:rPr sz="2500" spc="-10" dirty="0">
                <a:latin typeface="Carlito"/>
                <a:cs typeface="Carlito"/>
              </a:rPr>
              <a:t>&gt;</a:t>
            </a:r>
            <a:r>
              <a:rPr sz="2500" dirty="0">
                <a:latin typeface="Carlito"/>
                <a:cs typeface="Carlito"/>
              </a:rPr>
              <a:t>2</a:t>
            </a:r>
            <a:r>
              <a:rPr sz="2500" spc="-10" dirty="0">
                <a:latin typeface="Carlito"/>
                <a:cs typeface="Carlito"/>
              </a:rPr>
              <a:t>.0.0&lt;/</a:t>
            </a:r>
            <a:r>
              <a:rPr sz="2500" spc="-35" dirty="0">
                <a:latin typeface="Carlito"/>
                <a:cs typeface="Carlito"/>
              </a:rPr>
              <a:t>v</a:t>
            </a:r>
            <a:r>
              <a:rPr sz="2500" spc="-5" dirty="0">
                <a:latin typeface="Carlito"/>
                <a:cs typeface="Carlito"/>
              </a:rPr>
              <a:t>e</a:t>
            </a:r>
            <a:r>
              <a:rPr sz="2500" spc="-60" dirty="0">
                <a:latin typeface="Carlito"/>
                <a:cs typeface="Carlito"/>
              </a:rPr>
              <a:t>r</a:t>
            </a:r>
            <a:r>
              <a:rPr sz="2500" spc="-10" dirty="0">
                <a:latin typeface="Carlito"/>
                <a:cs typeface="Carlito"/>
              </a:rPr>
              <a:t>s</a:t>
            </a:r>
            <a:r>
              <a:rPr sz="2500" spc="-5" dirty="0">
                <a:latin typeface="Carlito"/>
                <a:cs typeface="Carlito"/>
              </a:rPr>
              <a:t>i</a:t>
            </a:r>
            <a:r>
              <a:rPr sz="2500" spc="-10" dirty="0">
                <a:latin typeface="Carlito"/>
                <a:cs typeface="Carlito"/>
              </a:rPr>
              <a:t>o</a:t>
            </a:r>
            <a:r>
              <a:rPr sz="2500" dirty="0">
                <a:latin typeface="Carlito"/>
                <a:cs typeface="Carlito"/>
              </a:rPr>
              <a:t>n</a:t>
            </a:r>
            <a:r>
              <a:rPr sz="2500" spc="-5" dirty="0">
                <a:latin typeface="Carlito"/>
                <a:cs typeface="Carlito"/>
              </a:rPr>
              <a:t>&gt;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sz="2500" dirty="0">
                <a:latin typeface="Carlito"/>
                <a:cs typeface="Carlito"/>
              </a:rPr>
              <a:t>&lt;/dependency&gt;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2495524"/>
            <a:ext cx="3886200" cy="5543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4095"/>
              </a:lnSpc>
            </a:pPr>
            <a:r>
              <a:rPr sz="3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fortress-realm-impl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3181286"/>
            <a:ext cx="7472807" cy="1324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4A1BCB-12A9-CC4B-8020-A664EDAE9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6277"/>
            <a:ext cx="2146300" cy="635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0"/>
            <a:ext cx="7506970" cy="12395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576580">
              <a:lnSpc>
                <a:spcPct val="100000"/>
              </a:lnSpc>
              <a:spcBef>
                <a:spcPts val="1180"/>
              </a:spcBef>
            </a:pPr>
            <a:r>
              <a:rPr spc="-10" dirty="0"/>
              <a:t>Enable </a:t>
            </a:r>
            <a:r>
              <a:rPr spc="-20" dirty="0"/>
              <a:t>Fortress </a:t>
            </a:r>
            <a:r>
              <a:rPr spc="-30" dirty="0"/>
              <a:t>Context</a:t>
            </a:r>
            <a:r>
              <a:rPr spc="50" dirty="0"/>
              <a:t> </a:t>
            </a:r>
            <a:r>
              <a:rPr spc="-20" dirty="0"/>
              <a:t>Realm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200" spc="-5" dirty="0">
                <a:solidFill>
                  <a:srgbClr val="000000"/>
                </a:solidFill>
                <a:latin typeface="Courier New"/>
                <a:cs typeface="Courier New"/>
              </a:rPr>
              <a:t>Add </a:t>
            </a:r>
            <a:r>
              <a:rPr sz="22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2"/>
              </a:rPr>
              <a:t>context.xml</a:t>
            </a:r>
            <a:r>
              <a:rPr sz="2200" b="1" dirty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2200" dirty="0">
                <a:solidFill>
                  <a:srgbClr val="000000"/>
                </a:solidFill>
                <a:latin typeface="Courier New"/>
                <a:cs typeface="Courier New"/>
              </a:rPr>
              <a:t>to META-INF</a:t>
            </a:r>
            <a:r>
              <a:rPr sz="2200" spc="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000000"/>
                </a:solidFill>
                <a:latin typeface="Courier New"/>
                <a:cs typeface="Courier New"/>
              </a:rPr>
              <a:t>folder: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514297"/>
            <a:ext cx="45662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&lt;Context</a:t>
            </a:r>
            <a:r>
              <a:rPr sz="2200" spc="-6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reloadable="true"&gt;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584" y="1909673"/>
            <a:ext cx="16891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200" spc="5" dirty="0">
                <a:latin typeface="Courier New"/>
                <a:cs typeface="Courier New"/>
              </a:rPr>
              <a:t>&lt;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1833079"/>
            <a:ext cx="7924800" cy="7391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"/>
              </a:spcBef>
            </a:pPr>
            <a:r>
              <a:rPr sz="2400" spc="-5" dirty="0">
                <a:latin typeface="Courier New"/>
                <a:cs typeface="Courier New"/>
              </a:rPr>
              <a:t>Realm</a:t>
            </a:r>
            <a:r>
              <a:rPr sz="2400" spc="-10" dirty="0">
                <a:latin typeface="Courier New"/>
                <a:cs typeface="Courier New"/>
              </a:rPr>
              <a:t> className=</a:t>
            </a:r>
            <a:endParaRPr sz="2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3"/>
              </a:rPr>
              <a:t>“</a:t>
            </a:r>
            <a:r>
              <a:rPr sz="16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4"/>
              </a:rPr>
              <a:t>org.apache.directory.fortress.realm.tomcat.Tc7AccessMgrProxy</a:t>
            </a:r>
            <a:r>
              <a:rPr sz="1800" spc="-5" dirty="0">
                <a:latin typeface="Courier New"/>
                <a:cs typeface="Courier New"/>
              </a:rPr>
              <a:t>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2520772"/>
            <a:ext cx="8624570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6580">
              <a:lnSpc>
                <a:spcPts val="2375"/>
              </a:lnSpc>
              <a:spcBef>
                <a:spcPts val="110"/>
              </a:spcBef>
            </a:pPr>
            <a:r>
              <a:rPr sz="2200" dirty="0">
                <a:latin typeface="Courier New"/>
                <a:cs typeface="Courier New"/>
              </a:rPr>
              <a:t>defaultRoles=“ROLE_PAGE1,ROLE_PAGE2,</a:t>
            </a:r>
          </a:p>
          <a:p>
            <a:pPr marL="585470">
              <a:lnSpc>
                <a:spcPts val="2375"/>
              </a:lnSpc>
            </a:pPr>
            <a:r>
              <a:rPr sz="2200" dirty="0">
                <a:latin typeface="Courier New"/>
                <a:cs typeface="Courier New"/>
              </a:rPr>
              <a:t>ROLE_PAGE3,…“</a:t>
            </a:r>
          </a:p>
          <a:p>
            <a:pPr marL="576580">
              <a:lnSpc>
                <a:spcPct val="100000"/>
              </a:lnSpc>
            </a:pPr>
            <a:r>
              <a:rPr sz="2200" dirty="0">
                <a:latin typeface="Courier New"/>
                <a:cs typeface="Courier New"/>
              </a:rPr>
              <a:t>contextId=“tenant314"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ourier New"/>
                <a:cs typeface="Courier New"/>
              </a:rPr>
              <a:t>/&gt;</a:t>
            </a:r>
            <a:endParaRPr sz="2200" dirty="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200" dirty="0">
                <a:latin typeface="Courier New"/>
                <a:cs typeface="Courier New"/>
              </a:rPr>
              <a:t>&lt;/Context&gt;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3A505D-87B3-AD45-AC0D-3B8908E1D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204165"/>
            <a:ext cx="67576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What we used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1600200" y="1127125"/>
            <a:ext cx="57175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 indent="-10280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130" algn="l"/>
                <a:tab pos="1040765" algn="l"/>
              </a:tabLst>
            </a:pPr>
            <a:r>
              <a:rPr lang="en-US" sz="3000" spc="-5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Apache Directory</a:t>
            </a:r>
            <a:r>
              <a:rPr sz="3000" spc="-120" dirty="0">
                <a:latin typeface="Carlito"/>
                <a:cs typeface="Carlito"/>
              </a:rPr>
              <a:t> </a:t>
            </a:r>
            <a:r>
              <a:rPr lang="en-US" sz="3000" spc="-10" dirty="0">
                <a:latin typeface="Carlito"/>
                <a:cs typeface="Carlito"/>
              </a:rPr>
              <a:t>Studio</a:t>
            </a:r>
            <a:endParaRPr sz="30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3751" y="187025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•</a:t>
            </a:r>
          </a:p>
        </p:txBody>
      </p:sp>
      <p:sp>
        <p:nvSpPr>
          <p:cNvPr id="10" name="object 10"/>
          <p:cNvSpPr/>
          <p:nvPr/>
        </p:nvSpPr>
        <p:spPr>
          <a:xfrm>
            <a:off x="1846072" y="1009124"/>
            <a:ext cx="7620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46072" y="1931888"/>
            <a:ext cx="2333625" cy="48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EFA9EDB2-5FE5-0F44-968D-C61DA5FA5E19}"/>
              </a:ext>
            </a:extLst>
          </p:cNvPr>
          <p:cNvSpPr txBox="1"/>
          <p:nvPr/>
        </p:nvSpPr>
        <p:spPr>
          <a:xfrm>
            <a:off x="1563752" y="2481683"/>
            <a:ext cx="522244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 indent="-10280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130" algn="l"/>
                <a:tab pos="1040765" algn="l"/>
              </a:tabLst>
            </a:pPr>
            <a:r>
              <a:rPr lang="en-US" sz="3000" dirty="0">
                <a:latin typeface="Carlito"/>
                <a:cs typeface="Carlito"/>
              </a:rPr>
              <a:t> Apache Maven</a:t>
            </a:r>
            <a:endParaRPr sz="3000" dirty="0">
              <a:latin typeface="Carlito"/>
              <a:cs typeface="Carlito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4259D263-E885-9D4D-A7D0-67848DD236A8}"/>
              </a:ext>
            </a:extLst>
          </p:cNvPr>
          <p:cNvSpPr txBox="1"/>
          <p:nvPr/>
        </p:nvSpPr>
        <p:spPr>
          <a:xfrm>
            <a:off x="1563751" y="3095038"/>
            <a:ext cx="57175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 indent="-10280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130" algn="l"/>
                <a:tab pos="1040765" algn="l"/>
              </a:tabLst>
            </a:pPr>
            <a:r>
              <a:rPr lang="en-US" sz="3000" dirty="0">
                <a:latin typeface="Carlito"/>
                <a:cs typeface="Carlito"/>
              </a:rPr>
              <a:t>Apache Tomcat</a:t>
            </a:r>
            <a:endParaRPr sz="3000" dirty="0">
              <a:latin typeface="Carlito"/>
              <a:cs typeface="Carlito"/>
            </a:endParaRPr>
          </a:p>
        </p:txBody>
      </p:sp>
      <p:pic>
        <p:nvPicPr>
          <p:cNvPr id="1026" name="Picture 2" descr="Install Apache Maven on CentOS – Basic Linux Tutorial">
            <a:extLst>
              <a:ext uri="{FF2B5EF4-FFF2-40B4-BE49-F238E27FC236}">
                <a16:creationId xmlns:a16="http://schemas.microsoft.com/office/drawing/2014/main" id="{C88DC19C-B5A7-0745-8C12-A7DEF9C0A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36" y="2417509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Tomcat - Wikipedia">
            <a:extLst>
              <a:ext uri="{FF2B5EF4-FFF2-40B4-BE49-F238E27FC236}">
                <a16:creationId xmlns:a16="http://schemas.microsoft.com/office/drawing/2014/main" id="{7401BA70-CFDF-844A-8851-8D65984A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36" y="2999874"/>
            <a:ext cx="796003" cy="5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6">
            <a:extLst>
              <a:ext uri="{FF2B5EF4-FFF2-40B4-BE49-F238E27FC236}">
                <a16:creationId xmlns:a16="http://schemas.microsoft.com/office/drawing/2014/main" id="{AFD69376-298C-5547-AB06-E621CA6DAEA0}"/>
              </a:ext>
            </a:extLst>
          </p:cNvPr>
          <p:cNvSpPr txBox="1"/>
          <p:nvPr/>
        </p:nvSpPr>
        <p:spPr>
          <a:xfrm>
            <a:off x="1563751" y="3866366"/>
            <a:ext cx="57175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 indent="-10280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130" algn="l"/>
                <a:tab pos="1040765" algn="l"/>
              </a:tabLst>
            </a:pPr>
            <a:r>
              <a:rPr lang="en-US" sz="3000" dirty="0">
                <a:latin typeface="Carlito"/>
                <a:cs typeface="Carlito"/>
              </a:rPr>
              <a:t>Apache Fortress 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70A9E3F9-2F68-DB48-92BC-00D350E75B55}"/>
              </a:ext>
            </a:extLst>
          </p:cNvPr>
          <p:cNvSpPr txBox="1"/>
          <p:nvPr/>
        </p:nvSpPr>
        <p:spPr>
          <a:xfrm>
            <a:off x="1563751" y="4471670"/>
            <a:ext cx="57175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 indent="-10280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40130" algn="l"/>
                <a:tab pos="1040765" algn="l"/>
              </a:tabLst>
            </a:pPr>
            <a:r>
              <a:rPr lang="en-US" sz="3000" dirty="0">
                <a:latin typeface="Carlito"/>
                <a:cs typeface="Carlito"/>
              </a:rPr>
              <a:t>Java</a:t>
            </a:r>
            <a:endParaRPr sz="3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68299"/>
            <a:ext cx="2236470" cy="24763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4. </a:t>
            </a:r>
            <a:r>
              <a:rPr sz="4000" spc="-5" dirty="0">
                <a:solidFill>
                  <a:srgbClr val="001F5F"/>
                </a:solidFill>
                <a:latin typeface="Carlito"/>
                <a:cs typeface="Carlito"/>
              </a:rPr>
              <a:t>Setup  </a:t>
            </a:r>
            <a:r>
              <a:rPr sz="4000" spc="-15" dirty="0">
                <a:solidFill>
                  <a:srgbClr val="001F5F"/>
                </a:solidFill>
                <a:latin typeface="Carlito"/>
                <a:cs typeface="Carlito"/>
              </a:rPr>
              <a:t>Policy  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De</a:t>
            </a:r>
            <a:r>
              <a:rPr sz="4000" spc="10" dirty="0">
                <a:solidFill>
                  <a:srgbClr val="001F5F"/>
                </a:solidFill>
                <a:latin typeface="Carlito"/>
                <a:cs typeface="Carlito"/>
              </a:rPr>
              <a:t>c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4000" spc="-10" dirty="0">
                <a:solidFill>
                  <a:srgbClr val="001F5F"/>
                </a:solidFill>
                <a:latin typeface="Carlito"/>
                <a:cs typeface="Carlito"/>
              </a:rPr>
              <a:t>s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ion  </a:t>
            </a:r>
            <a:r>
              <a:rPr sz="4000" spc="-25" dirty="0">
                <a:solidFill>
                  <a:srgbClr val="001F5F"/>
                </a:solidFill>
                <a:latin typeface="Carlito"/>
                <a:cs typeface="Carlito"/>
              </a:rPr>
              <a:t>Point</a:t>
            </a:r>
            <a:endParaRPr sz="4000" dirty="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41320" y="415289"/>
            <a:ext cx="5974080" cy="4366260"/>
            <a:chOff x="2941320" y="415289"/>
            <a:chExt cx="5974080" cy="4366260"/>
          </a:xfrm>
        </p:grpSpPr>
        <p:sp>
          <p:nvSpPr>
            <p:cNvPr id="4" name="object 4"/>
            <p:cNvSpPr/>
            <p:nvPr/>
          </p:nvSpPr>
          <p:spPr>
            <a:xfrm>
              <a:off x="2941320" y="415289"/>
              <a:ext cx="5974080" cy="43662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27064" y="2114550"/>
              <a:ext cx="2590800" cy="304800"/>
            </a:xfrm>
            <a:custGeom>
              <a:avLst/>
              <a:gdLst/>
              <a:ahLst/>
              <a:cxnLst/>
              <a:rect l="l" t="t" r="r" b="b"/>
              <a:pathLst>
                <a:path w="2590800" h="304800">
                  <a:moveTo>
                    <a:pt x="0" y="152400"/>
                  </a:moveTo>
                  <a:lnTo>
                    <a:pt x="36744" y="116200"/>
                  </a:lnTo>
                  <a:lnTo>
                    <a:pt x="81047" y="99209"/>
                  </a:lnTo>
                  <a:lnTo>
                    <a:pt x="141193" y="83126"/>
                  </a:lnTo>
                  <a:lnTo>
                    <a:pt x="216097" y="68080"/>
                  </a:lnTo>
                  <a:lnTo>
                    <a:pt x="258744" y="60985"/>
                  </a:lnTo>
                  <a:lnTo>
                    <a:pt x="304674" y="54197"/>
                  </a:lnTo>
                  <a:lnTo>
                    <a:pt x="353751" y="47731"/>
                  </a:lnTo>
                  <a:lnTo>
                    <a:pt x="405840" y="41604"/>
                  </a:lnTo>
                  <a:lnTo>
                    <a:pt x="460806" y="35831"/>
                  </a:lnTo>
                  <a:lnTo>
                    <a:pt x="518512" y="30429"/>
                  </a:lnTo>
                  <a:lnTo>
                    <a:pt x="578823" y="25413"/>
                  </a:lnTo>
                  <a:lnTo>
                    <a:pt x="641604" y="20799"/>
                  </a:lnTo>
                  <a:lnTo>
                    <a:pt x="706718" y="16604"/>
                  </a:lnTo>
                  <a:lnTo>
                    <a:pt x="774032" y="12842"/>
                  </a:lnTo>
                  <a:lnTo>
                    <a:pt x="843408" y="9530"/>
                  </a:lnTo>
                  <a:lnTo>
                    <a:pt x="914712" y="6684"/>
                  </a:lnTo>
                  <a:lnTo>
                    <a:pt x="987808" y="4320"/>
                  </a:lnTo>
                  <a:lnTo>
                    <a:pt x="1062560" y="2454"/>
                  </a:lnTo>
                  <a:lnTo>
                    <a:pt x="1138833" y="1101"/>
                  </a:lnTo>
                  <a:lnTo>
                    <a:pt x="1216491" y="278"/>
                  </a:lnTo>
                  <a:lnTo>
                    <a:pt x="1295400" y="0"/>
                  </a:lnTo>
                  <a:lnTo>
                    <a:pt x="1374308" y="278"/>
                  </a:lnTo>
                  <a:lnTo>
                    <a:pt x="1451966" y="1101"/>
                  </a:lnTo>
                  <a:lnTo>
                    <a:pt x="1528239" y="2454"/>
                  </a:lnTo>
                  <a:lnTo>
                    <a:pt x="1602991" y="4320"/>
                  </a:lnTo>
                  <a:lnTo>
                    <a:pt x="1676087" y="6684"/>
                  </a:lnTo>
                  <a:lnTo>
                    <a:pt x="1747391" y="9530"/>
                  </a:lnTo>
                  <a:lnTo>
                    <a:pt x="1816767" y="12842"/>
                  </a:lnTo>
                  <a:lnTo>
                    <a:pt x="1884081" y="16604"/>
                  </a:lnTo>
                  <a:lnTo>
                    <a:pt x="1949195" y="20799"/>
                  </a:lnTo>
                  <a:lnTo>
                    <a:pt x="2011976" y="25413"/>
                  </a:lnTo>
                  <a:lnTo>
                    <a:pt x="2072287" y="30429"/>
                  </a:lnTo>
                  <a:lnTo>
                    <a:pt x="2129993" y="35831"/>
                  </a:lnTo>
                  <a:lnTo>
                    <a:pt x="2184959" y="41604"/>
                  </a:lnTo>
                  <a:lnTo>
                    <a:pt x="2237048" y="47731"/>
                  </a:lnTo>
                  <a:lnTo>
                    <a:pt x="2286125" y="54197"/>
                  </a:lnTo>
                  <a:lnTo>
                    <a:pt x="2332055" y="60985"/>
                  </a:lnTo>
                  <a:lnTo>
                    <a:pt x="2374702" y="68080"/>
                  </a:lnTo>
                  <a:lnTo>
                    <a:pt x="2413931" y="75466"/>
                  </a:lnTo>
                  <a:lnTo>
                    <a:pt x="2481591" y="91046"/>
                  </a:lnTo>
                  <a:lnTo>
                    <a:pt x="2533951" y="107599"/>
                  </a:lnTo>
                  <a:lnTo>
                    <a:pt x="2569928" y="124997"/>
                  </a:lnTo>
                  <a:lnTo>
                    <a:pt x="2590800" y="152400"/>
                  </a:lnTo>
                  <a:lnTo>
                    <a:pt x="2588435" y="161687"/>
                  </a:lnTo>
                  <a:lnTo>
                    <a:pt x="2581433" y="170826"/>
                  </a:lnTo>
                  <a:lnTo>
                    <a:pt x="2533951" y="197200"/>
                  </a:lnTo>
                  <a:lnTo>
                    <a:pt x="2481591" y="213753"/>
                  </a:lnTo>
                  <a:lnTo>
                    <a:pt x="2413931" y="229333"/>
                  </a:lnTo>
                  <a:lnTo>
                    <a:pt x="2374702" y="236719"/>
                  </a:lnTo>
                  <a:lnTo>
                    <a:pt x="2332055" y="243814"/>
                  </a:lnTo>
                  <a:lnTo>
                    <a:pt x="2286125" y="250602"/>
                  </a:lnTo>
                  <a:lnTo>
                    <a:pt x="2237048" y="257068"/>
                  </a:lnTo>
                  <a:lnTo>
                    <a:pt x="2184959" y="263195"/>
                  </a:lnTo>
                  <a:lnTo>
                    <a:pt x="2129993" y="268968"/>
                  </a:lnTo>
                  <a:lnTo>
                    <a:pt x="2072287" y="274370"/>
                  </a:lnTo>
                  <a:lnTo>
                    <a:pt x="2011976" y="279386"/>
                  </a:lnTo>
                  <a:lnTo>
                    <a:pt x="1949195" y="284000"/>
                  </a:lnTo>
                  <a:lnTo>
                    <a:pt x="1884081" y="288195"/>
                  </a:lnTo>
                  <a:lnTo>
                    <a:pt x="1816767" y="291957"/>
                  </a:lnTo>
                  <a:lnTo>
                    <a:pt x="1747391" y="295269"/>
                  </a:lnTo>
                  <a:lnTo>
                    <a:pt x="1676087" y="298115"/>
                  </a:lnTo>
                  <a:lnTo>
                    <a:pt x="1602991" y="300479"/>
                  </a:lnTo>
                  <a:lnTo>
                    <a:pt x="1528239" y="302345"/>
                  </a:lnTo>
                  <a:lnTo>
                    <a:pt x="1451966" y="303698"/>
                  </a:lnTo>
                  <a:lnTo>
                    <a:pt x="1374308" y="304521"/>
                  </a:lnTo>
                  <a:lnTo>
                    <a:pt x="1295400" y="304800"/>
                  </a:lnTo>
                  <a:lnTo>
                    <a:pt x="1216491" y="304521"/>
                  </a:lnTo>
                  <a:lnTo>
                    <a:pt x="1138833" y="303698"/>
                  </a:lnTo>
                  <a:lnTo>
                    <a:pt x="1062560" y="302345"/>
                  </a:lnTo>
                  <a:lnTo>
                    <a:pt x="987808" y="300479"/>
                  </a:lnTo>
                  <a:lnTo>
                    <a:pt x="914712" y="298115"/>
                  </a:lnTo>
                  <a:lnTo>
                    <a:pt x="843408" y="295269"/>
                  </a:lnTo>
                  <a:lnTo>
                    <a:pt x="774032" y="291957"/>
                  </a:lnTo>
                  <a:lnTo>
                    <a:pt x="706718" y="288195"/>
                  </a:lnTo>
                  <a:lnTo>
                    <a:pt x="641604" y="284000"/>
                  </a:lnTo>
                  <a:lnTo>
                    <a:pt x="578823" y="279386"/>
                  </a:lnTo>
                  <a:lnTo>
                    <a:pt x="518512" y="274370"/>
                  </a:lnTo>
                  <a:lnTo>
                    <a:pt x="460806" y="268968"/>
                  </a:lnTo>
                  <a:lnTo>
                    <a:pt x="405840" y="263195"/>
                  </a:lnTo>
                  <a:lnTo>
                    <a:pt x="353751" y="257068"/>
                  </a:lnTo>
                  <a:lnTo>
                    <a:pt x="304674" y="250602"/>
                  </a:lnTo>
                  <a:lnTo>
                    <a:pt x="258744" y="243814"/>
                  </a:lnTo>
                  <a:lnTo>
                    <a:pt x="216097" y="236719"/>
                  </a:lnTo>
                  <a:lnTo>
                    <a:pt x="176868" y="229333"/>
                  </a:lnTo>
                  <a:lnTo>
                    <a:pt x="109208" y="213753"/>
                  </a:lnTo>
                  <a:lnTo>
                    <a:pt x="56848" y="197200"/>
                  </a:lnTo>
                  <a:lnTo>
                    <a:pt x="20871" y="17980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3540" y="0"/>
            <a:ext cx="46355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b="1" spc="30" dirty="0">
                <a:solidFill>
                  <a:srgbClr val="FF0000"/>
                </a:solidFill>
                <a:latin typeface="Times New Roman"/>
                <a:cs typeface="Times New Roman"/>
              </a:rPr>
              <a:t>security</a:t>
            </a:r>
            <a:r>
              <a:rPr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140" dirty="0">
                <a:solidFill>
                  <a:srgbClr val="FF0000"/>
                </a:solidFill>
                <a:latin typeface="Times New Roman"/>
                <a:cs typeface="Times New Roman"/>
              </a:rPr>
              <a:t>system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E7F0EF-3E9D-FC4B-892D-5B2FB7784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819086"/>
            <a:ext cx="8032369" cy="381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2569" y="104343"/>
            <a:ext cx="61194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000000"/>
                </a:solidFill>
              </a:rPr>
              <a:t>Intro </a:t>
            </a:r>
            <a:r>
              <a:rPr spc="-35" dirty="0">
                <a:solidFill>
                  <a:srgbClr val="000000"/>
                </a:solidFill>
              </a:rPr>
              <a:t>to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25" dirty="0">
                <a:solidFill>
                  <a:srgbClr val="000000"/>
                </a:solidFill>
              </a:rPr>
              <a:t>RBAC</a:t>
            </a:r>
            <a:r>
              <a:rPr spc="7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Standard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324D24-454C-5745-BDB0-70F1CAD3C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A3DE-4217-BD43-835D-7D5E4557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5125"/>
            <a:ext cx="2786887" cy="695325"/>
          </a:xfrm>
        </p:spPr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CD352-D769-0447-94A1-25411EF2B252}"/>
              </a:ext>
            </a:extLst>
          </p:cNvPr>
          <p:cNvSpPr txBox="1"/>
          <p:nvPr/>
        </p:nvSpPr>
        <p:spPr>
          <a:xfrm>
            <a:off x="609600" y="1431926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	Role-based access control (RBAC) restricts network 	access based on a person's role within an</a:t>
            </a:r>
          </a:p>
          <a:p>
            <a:pPr algn="just"/>
            <a:r>
              <a:rPr lang="en-IN" sz="2400" dirty="0"/>
              <a:t>	organization and has become one of the main 	methods for advanced access control. The roles in 	RBAC refer to the levels of access that employees 	have to the network.</a:t>
            </a:r>
            <a:endParaRPr lang="en-US" sz="24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5EA278B-C8B9-684B-AE37-C1AAF9158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0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317068"/>
            <a:ext cx="7380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 ANSI </a:t>
            </a:r>
            <a:r>
              <a:rPr sz="3600" spc="-15" dirty="0"/>
              <a:t>RBAC </a:t>
            </a:r>
            <a:r>
              <a:rPr sz="3600" spc="-5" dirty="0"/>
              <a:t>INCITS </a:t>
            </a:r>
            <a:r>
              <a:rPr sz="3600" dirty="0"/>
              <a:t>359</a:t>
            </a:r>
            <a:r>
              <a:rPr sz="3600" spc="-45" dirty="0"/>
              <a:t> </a:t>
            </a:r>
            <a:r>
              <a:rPr sz="3600" spc="-15" dirty="0"/>
              <a:t>Specification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292605" y="3973067"/>
            <a:ext cx="1320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rlito"/>
                <a:cs typeface="Carlito"/>
              </a:rPr>
              <a:t>x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600" y="1428749"/>
            <a:ext cx="3833240" cy="2210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244" y="1136091"/>
            <a:ext cx="7721600" cy="3632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b="1" spc="-10" dirty="0">
                <a:latin typeface="Carlito"/>
                <a:cs typeface="Carlito"/>
              </a:rPr>
              <a:t>RBAC0</a:t>
            </a:r>
            <a:r>
              <a:rPr sz="2700" spc="-10" dirty="0">
                <a:latin typeface="Carlito"/>
                <a:cs typeface="Carlito"/>
              </a:rPr>
              <a:t>:</a:t>
            </a:r>
            <a:endParaRPr sz="2700" dirty="0">
              <a:latin typeface="Carlito"/>
              <a:cs typeface="Carlito"/>
            </a:endParaRPr>
          </a:p>
          <a:p>
            <a:pPr marL="756285" indent="-287020">
              <a:lnSpc>
                <a:spcPts val="2875"/>
              </a:lnSpc>
              <a:spcBef>
                <a:spcPts val="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Users, </a:t>
            </a:r>
            <a:r>
              <a:rPr sz="2400" spc="-15" dirty="0">
                <a:latin typeface="Carlito"/>
                <a:cs typeface="Carlito"/>
              </a:rPr>
              <a:t>Roles, </a:t>
            </a:r>
            <a:r>
              <a:rPr sz="2400" spc="-10" dirty="0">
                <a:latin typeface="Carlito"/>
                <a:cs typeface="Carlito"/>
              </a:rPr>
              <a:t>Perms,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Sessions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3235"/>
              </a:lnSpc>
            </a:pPr>
            <a:r>
              <a:rPr sz="2700" b="1" spc="-10" dirty="0">
                <a:latin typeface="Carlito"/>
                <a:cs typeface="Carlito"/>
              </a:rPr>
              <a:t>RBAC1</a:t>
            </a:r>
            <a:r>
              <a:rPr sz="2700" spc="-10" dirty="0">
                <a:latin typeface="Carlito"/>
                <a:cs typeface="Carlito"/>
              </a:rPr>
              <a:t>:</a:t>
            </a:r>
            <a:endParaRPr sz="2700" dirty="0">
              <a:latin typeface="Carlito"/>
              <a:cs typeface="Carlito"/>
            </a:endParaRPr>
          </a:p>
          <a:p>
            <a:pPr marL="756285" indent="-287020">
              <a:lnSpc>
                <a:spcPts val="2875"/>
              </a:lnSpc>
              <a:spcBef>
                <a:spcPts val="1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Hierarchical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Roles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3235"/>
              </a:lnSpc>
            </a:pPr>
            <a:r>
              <a:rPr sz="2700" b="1" spc="-10" dirty="0">
                <a:latin typeface="Carlito"/>
                <a:cs typeface="Carlito"/>
              </a:rPr>
              <a:t>RBAC2</a:t>
            </a:r>
            <a:r>
              <a:rPr sz="2700" spc="-10" dirty="0">
                <a:latin typeface="Carlito"/>
                <a:cs typeface="Carlito"/>
              </a:rPr>
              <a:t>:</a:t>
            </a:r>
            <a:endParaRPr sz="2700" dirty="0">
              <a:latin typeface="Carlito"/>
              <a:cs typeface="Carlito"/>
            </a:endParaRPr>
          </a:p>
          <a:p>
            <a:pPr marL="756285" indent="-287020">
              <a:lnSpc>
                <a:spcPts val="2875"/>
              </a:lnSpc>
              <a:spcBef>
                <a:spcPts val="1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Static Separation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spc="-114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Duties</a:t>
            </a:r>
          </a:p>
          <a:p>
            <a:pPr marL="12700">
              <a:lnSpc>
                <a:spcPts val="3235"/>
              </a:lnSpc>
            </a:pPr>
            <a:r>
              <a:rPr sz="2700" b="1" spc="-10" dirty="0">
                <a:latin typeface="Carlito"/>
                <a:cs typeface="Carlito"/>
              </a:rPr>
              <a:t>RBAC3</a:t>
            </a:r>
            <a:r>
              <a:rPr sz="2700" spc="-10" dirty="0">
                <a:latin typeface="Carlito"/>
                <a:cs typeface="Carlito"/>
              </a:rPr>
              <a:t>:</a:t>
            </a:r>
            <a:endParaRPr sz="2700" dirty="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229"/>
              </a:spcBef>
              <a:tabLst>
                <a:tab pos="850900" algn="l"/>
                <a:tab pos="851535" algn="l"/>
              </a:tabLst>
            </a:pPr>
            <a:r>
              <a:rPr lang="en-US" sz="2400" dirty="0">
                <a:latin typeface="Carlito"/>
                <a:cs typeface="Carlito"/>
              </a:rPr>
              <a:t>	 </a:t>
            </a:r>
            <a:r>
              <a:rPr sz="2400" dirty="0">
                <a:latin typeface="Carlito"/>
                <a:cs typeface="Carlito"/>
              </a:rPr>
              <a:t>Dynamic </a:t>
            </a:r>
            <a:r>
              <a:rPr sz="2400" spc="-10" dirty="0">
                <a:latin typeface="Carlito"/>
                <a:cs typeface="Carlito"/>
              </a:rPr>
              <a:t>Separation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spc="-114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Duties</a:t>
            </a: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Today </a:t>
            </a:r>
            <a:r>
              <a:rPr sz="2400" b="1" spc="-170" dirty="0">
                <a:solidFill>
                  <a:srgbClr val="FF0000"/>
                </a:solidFill>
                <a:latin typeface="Times New Roman"/>
                <a:cs typeface="Times New Roman"/>
              </a:rPr>
              <a:t>we 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demo</a:t>
            </a:r>
            <a:r>
              <a:rPr sz="24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1600" y="3181349"/>
            <a:ext cx="1987550" cy="1216660"/>
          </a:xfrm>
          <a:custGeom>
            <a:avLst/>
            <a:gdLst/>
            <a:ahLst/>
            <a:cxnLst/>
            <a:rect l="l" t="t" r="r" b="b"/>
            <a:pathLst>
              <a:path w="1987550" h="1216660">
                <a:moveTo>
                  <a:pt x="1987550" y="1214793"/>
                </a:moveTo>
                <a:lnTo>
                  <a:pt x="1987296" y="1157935"/>
                </a:lnTo>
                <a:lnTo>
                  <a:pt x="1986661" y="1101394"/>
                </a:lnTo>
                <a:lnTo>
                  <a:pt x="1985645" y="1045819"/>
                </a:lnTo>
                <a:lnTo>
                  <a:pt x="1984248" y="991590"/>
                </a:lnTo>
                <a:lnTo>
                  <a:pt x="1982597" y="939152"/>
                </a:lnTo>
                <a:lnTo>
                  <a:pt x="1980438" y="888885"/>
                </a:lnTo>
                <a:lnTo>
                  <a:pt x="1978152" y="841324"/>
                </a:lnTo>
                <a:lnTo>
                  <a:pt x="1975612" y="796848"/>
                </a:lnTo>
                <a:lnTo>
                  <a:pt x="1974342" y="775881"/>
                </a:lnTo>
                <a:lnTo>
                  <a:pt x="1971294" y="736917"/>
                </a:lnTo>
                <a:lnTo>
                  <a:pt x="1965071" y="672084"/>
                </a:lnTo>
                <a:lnTo>
                  <a:pt x="1958213" y="627253"/>
                </a:lnTo>
                <a:lnTo>
                  <a:pt x="1952498" y="608457"/>
                </a:lnTo>
                <a:lnTo>
                  <a:pt x="1952371" y="608076"/>
                </a:lnTo>
                <a:lnTo>
                  <a:pt x="1952117" y="607822"/>
                </a:lnTo>
                <a:lnTo>
                  <a:pt x="1951990" y="607441"/>
                </a:lnTo>
                <a:lnTo>
                  <a:pt x="1950212" y="604774"/>
                </a:lnTo>
                <a:lnTo>
                  <a:pt x="1949577" y="603885"/>
                </a:lnTo>
                <a:lnTo>
                  <a:pt x="1948815" y="603123"/>
                </a:lnTo>
                <a:lnTo>
                  <a:pt x="1948688" y="602996"/>
                </a:lnTo>
                <a:lnTo>
                  <a:pt x="1947672" y="602488"/>
                </a:lnTo>
                <a:lnTo>
                  <a:pt x="1945690" y="601700"/>
                </a:lnTo>
                <a:lnTo>
                  <a:pt x="1945462" y="601345"/>
                </a:lnTo>
                <a:lnTo>
                  <a:pt x="1945233" y="601002"/>
                </a:lnTo>
                <a:lnTo>
                  <a:pt x="1945005" y="600456"/>
                </a:lnTo>
                <a:lnTo>
                  <a:pt x="1943608" y="597154"/>
                </a:lnTo>
                <a:lnTo>
                  <a:pt x="1935480" y="554355"/>
                </a:lnTo>
                <a:lnTo>
                  <a:pt x="1929003" y="494665"/>
                </a:lnTo>
                <a:lnTo>
                  <a:pt x="1924685" y="438023"/>
                </a:lnTo>
                <a:lnTo>
                  <a:pt x="1922018" y="395478"/>
                </a:lnTo>
                <a:lnTo>
                  <a:pt x="1919478" y="349377"/>
                </a:lnTo>
                <a:lnTo>
                  <a:pt x="1917446" y="300621"/>
                </a:lnTo>
                <a:lnTo>
                  <a:pt x="1914652" y="222885"/>
                </a:lnTo>
                <a:lnTo>
                  <a:pt x="1913382" y="168783"/>
                </a:lnTo>
                <a:lnTo>
                  <a:pt x="1912239" y="113157"/>
                </a:lnTo>
                <a:lnTo>
                  <a:pt x="1911604" y="56896"/>
                </a:lnTo>
                <a:lnTo>
                  <a:pt x="1911540" y="35979"/>
                </a:lnTo>
                <a:lnTo>
                  <a:pt x="1911477" y="15748"/>
                </a:lnTo>
                <a:lnTo>
                  <a:pt x="1911477" y="12573"/>
                </a:lnTo>
                <a:lnTo>
                  <a:pt x="1911578" y="36029"/>
                </a:lnTo>
                <a:lnTo>
                  <a:pt x="1946148" y="94869"/>
                </a:lnTo>
                <a:lnTo>
                  <a:pt x="1950085" y="95885"/>
                </a:lnTo>
                <a:lnTo>
                  <a:pt x="1953006" y="94107"/>
                </a:lnTo>
                <a:lnTo>
                  <a:pt x="1956054" y="92329"/>
                </a:lnTo>
                <a:lnTo>
                  <a:pt x="1957070" y="88392"/>
                </a:lnTo>
                <a:lnTo>
                  <a:pt x="1912505" y="12573"/>
                </a:lnTo>
                <a:lnTo>
                  <a:pt x="1905127" y="0"/>
                </a:lnTo>
                <a:lnTo>
                  <a:pt x="1853692" y="88773"/>
                </a:lnTo>
                <a:lnTo>
                  <a:pt x="1854708" y="92710"/>
                </a:lnTo>
                <a:lnTo>
                  <a:pt x="1857756" y="94361"/>
                </a:lnTo>
                <a:lnTo>
                  <a:pt x="1860804" y="96139"/>
                </a:lnTo>
                <a:lnTo>
                  <a:pt x="1864741" y="95123"/>
                </a:lnTo>
                <a:lnTo>
                  <a:pt x="1866392" y="92075"/>
                </a:lnTo>
                <a:lnTo>
                  <a:pt x="1898840" y="36029"/>
                </a:lnTo>
                <a:lnTo>
                  <a:pt x="1905165" y="25120"/>
                </a:lnTo>
                <a:lnTo>
                  <a:pt x="1898878" y="35979"/>
                </a:lnTo>
                <a:lnTo>
                  <a:pt x="1898904" y="56896"/>
                </a:lnTo>
                <a:lnTo>
                  <a:pt x="1899539" y="113411"/>
                </a:lnTo>
                <a:lnTo>
                  <a:pt x="1900682" y="169037"/>
                </a:lnTo>
                <a:lnTo>
                  <a:pt x="1901952" y="223266"/>
                </a:lnTo>
                <a:lnTo>
                  <a:pt x="1903730" y="275717"/>
                </a:lnTo>
                <a:lnTo>
                  <a:pt x="1905762" y="325882"/>
                </a:lnTo>
                <a:lnTo>
                  <a:pt x="1908048" y="373507"/>
                </a:lnTo>
                <a:lnTo>
                  <a:pt x="1910715" y="417957"/>
                </a:lnTo>
                <a:lnTo>
                  <a:pt x="1911985" y="439039"/>
                </a:lnTo>
                <a:lnTo>
                  <a:pt x="1914906" y="477901"/>
                </a:lnTo>
                <a:lnTo>
                  <a:pt x="1921129" y="542925"/>
                </a:lnTo>
                <a:lnTo>
                  <a:pt x="1928114" y="587883"/>
                </a:lnTo>
                <a:lnTo>
                  <a:pt x="1934083" y="607060"/>
                </a:lnTo>
                <a:lnTo>
                  <a:pt x="1934286" y="607441"/>
                </a:lnTo>
                <a:lnTo>
                  <a:pt x="1935988" y="609981"/>
                </a:lnTo>
                <a:lnTo>
                  <a:pt x="1936623" y="610997"/>
                </a:lnTo>
                <a:lnTo>
                  <a:pt x="1937512" y="611759"/>
                </a:lnTo>
                <a:lnTo>
                  <a:pt x="1938528" y="612267"/>
                </a:lnTo>
                <a:lnTo>
                  <a:pt x="1940496" y="613194"/>
                </a:lnTo>
                <a:lnTo>
                  <a:pt x="1941118" y="614133"/>
                </a:lnTo>
                <a:lnTo>
                  <a:pt x="1950847" y="660400"/>
                </a:lnTo>
                <a:lnTo>
                  <a:pt x="1955673" y="703326"/>
                </a:lnTo>
                <a:lnTo>
                  <a:pt x="1960245" y="756831"/>
                </a:lnTo>
                <a:lnTo>
                  <a:pt x="1962912" y="797636"/>
                </a:lnTo>
                <a:lnTo>
                  <a:pt x="1964309" y="819302"/>
                </a:lnTo>
                <a:lnTo>
                  <a:pt x="1966722" y="865365"/>
                </a:lnTo>
                <a:lnTo>
                  <a:pt x="1969897" y="939558"/>
                </a:lnTo>
                <a:lnTo>
                  <a:pt x="1971675" y="991895"/>
                </a:lnTo>
                <a:lnTo>
                  <a:pt x="1972945" y="1046060"/>
                </a:lnTo>
                <a:lnTo>
                  <a:pt x="1973961" y="1101547"/>
                </a:lnTo>
                <a:lnTo>
                  <a:pt x="1974596" y="1157973"/>
                </a:lnTo>
                <a:lnTo>
                  <a:pt x="1974710" y="1185392"/>
                </a:lnTo>
                <a:lnTo>
                  <a:pt x="1974469" y="1185125"/>
                </a:lnTo>
                <a:lnTo>
                  <a:pt x="1970481" y="1181519"/>
                </a:lnTo>
                <a:lnTo>
                  <a:pt x="1915287" y="1146111"/>
                </a:lnTo>
                <a:lnTo>
                  <a:pt x="1851533" y="1121308"/>
                </a:lnTo>
                <a:lnTo>
                  <a:pt x="1812925" y="1109218"/>
                </a:lnTo>
                <a:lnTo>
                  <a:pt x="1769872" y="1097343"/>
                </a:lnTo>
                <a:lnTo>
                  <a:pt x="1722755" y="1085684"/>
                </a:lnTo>
                <a:lnTo>
                  <a:pt x="1671701" y="1074318"/>
                </a:lnTo>
                <a:lnTo>
                  <a:pt x="1616837" y="1063244"/>
                </a:lnTo>
                <a:lnTo>
                  <a:pt x="1558290" y="1052461"/>
                </a:lnTo>
                <a:lnTo>
                  <a:pt x="1496441" y="1041958"/>
                </a:lnTo>
                <a:lnTo>
                  <a:pt x="1431290" y="1031849"/>
                </a:lnTo>
                <a:lnTo>
                  <a:pt x="1362964" y="1022121"/>
                </a:lnTo>
                <a:lnTo>
                  <a:pt x="1291844" y="1012786"/>
                </a:lnTo>
                <a:lnTo>
                  <a:pt x="1141603" y="995426"/>
                </a:lnTo>
                <a:lnTo>
                  <a:pt x="981964" y="979995"/>
                </a:lnTo>
                <a:lnTo>
                  <a:pt x="814324" y="966546"/>
                </a:lnTo>
                <a:lnTo>
                  <a:pt x="727964" y="960742"/>
                </a:lnTo>
                <a:lnTo>
                  <a:pt x="551053" y="950823"/>
                </a:lnTo>
                <a:lnTo>
                  <a:pt x="369824" y="943483"/>
                </a:lnTo>
                <a:lnTo>
                  <a:pt x="185547" y="938911"/>
                </a:lnTo>
                <a:lnTo>
                  <a:pt x="36131" y="937691"/>
                </a:lnTo>
                <a:lnTo>
                  <a:pt x="25209" y="943940"/>
                </a:lnTo>
                <a:lnTo>
                  <a:pt x="34912" y="938377"/>
                </a:lnTo>
                <a:lnTo>
                  <a:pt x="36131" y="937691"/>
                </a:lnTo>
                <a:lnTo>
                  <a:pt x="36474" y="937488"/>
                </a:lnTo>
                <a:lnTo>
                  <a:pt x="95377" y="903782"/>
                </a:lnTo>
                <a:lnTo>
                  <a:pt x="96393" y="899909"/>
                </a:lnTo>
                <a:lnTo>
                  <a:pt x="94615" y="896861"/>
                </a:lnTo>
                <a:lnTo>
                  <a:pt x="92964" y="893813"/>
                </a:lnTo>
                <a:lnTo>
                  <a:pt x="89027" y="892759"/>
                </a:lnTo>
                <a:lnTo>
                  <a:pt x="0" y="943737"/>
                </a:lnTo>
                <a:lnTo>
                  <a:pt x="85217" y="994371"/>
                </a:lnTo>
                <a:lnTo>
                  <a:pt x="88138" y="996162"/>
                </a:lnTo>
                <a:lnTo>
                  <a:pt x="92075" y="995172"/>
                </a:lnTo>
                <a:lnTo>
                  <a:pt x="95631" y="989139"/>
                </a:lnTo>
                <a:lnTo>
                  <a:pt x="94615" y="985240"/>
                </a:lnTo>
                <a:lnTo>
                  <a:pt x="91694" y="983449"/>
                </a:lnTo>
                <a:lnTo>
                  <a:pt x="36068" y="950391"/>
                </a:lnTo>
                <a:lnTo>
                  <a:pt x="185293" y="951611"/>
                </a:lnTo>
                <a:lnTo>
                  <a:pt x="369316" y="956183"/>
                </a:lnTo>
                <a:lnTo>
                  <a:pt x="550291" y="963510"/>
                </a:lnTo>
                <a:lnTo>
                  <a:pt x="727075" y="973404"/>
                </a:lnTo>
                <a:lnTo>
                  <a:pt x="813308" y="979208"/>
                </a:lnTo>
                <a:lnTo>
                  <a:pt x="980821" y="992632"/>
                </a:lnTo>
                <a:lnTo>
                  <a:pt x="1140206" y="1008049"/>
                </a:lnTo>
                <a:lnTo>
                  <a:pt x="1290193" y="1025372"/>
                </a:lnTo>
                <a:lnTo>
                  <a:pt x="1361173" y="1034694"/>
                </a:lnTo>
                <a:lnTo>
                  <a:pt x="1429245" y="1044397"/>
                </a:lnTo>
                <a:lnTo>
                  <a:pt x="1494282" y="1054481"/>
                </a:lnTo>
                <a:lnTo>
                  <a:pt x="1556004" y="1064945"/>
                </a:lnTo>
                <a:lnTo>
                  <a:pt x="1614297" y="1075690"/>
                </a:lnTo>
                <a:lnTo>
                  <a:pt x="1668907" y="1086713"/>
                </a:lnTo>
                <a:lnTo>
                  <a:pt x="1719707" y="1098016"/>
                </a:lnTo>
                <a:lnTo>
                  <a:pt x="1766443" y="1109586"/>
                </a:lnTo>
                <a:lnTo>
                  <a:pt x="1809115" y="1121346"/>
                </a:lnTo>
                <a:lnTo>
                  <a:pt x="1847215" y="1133259"/>
                </a:lnTo>
                <a:lnTo>
                  <a:pt x="1909572" y="1157414"/>
                </a:lnTo>
                <a:lnTo>
                  <a:pt x="1951990" y="1181874"/>
                </a:lnTo>
                <a:lnTo>
                  <a:pt x="1974977" y="1216215"/>
                </a:lnTo>
                <a:lnTo>
                  <a:pt x="1981200" y="1214818"/>
                </a:lnTo>
                <a:lnTo>
                  <a:pt x="1987550" y="12147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5563D1-E7E6-AA46-81CE-4C4D80ED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920" y="253441"/>
            <a:ext cx="30607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0000"/>
                </a:solidFill>
              </a:rPr>
              <a:t>Current</a:t>
            </a:r>
            <a:r>
              <a:rPr spc="-80" dirty="0">
                <a:solidFill>
                  <a:srgbClr val="000000"/>
                </a:solidFill>
              </a:rPr>
              <a:t> Years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133475"/>
            <a:ext cx="7970520" cy="26606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INCITS </a:t>
            </a:r>
            <a:r>
              <a:rPr sz="3200" spc="-10" dirty="0">
                <a:latin typeface="Carlito"/>
                <a:cs typeface="Carlito"/>
              </a:rPr>
              <a:t>359-2012 </a:t>
            </a:r>
            <a:r>
              <a:rPr sz="3200" spc="-25" dirty="0">
                <a:latin typeface="Carlito"/>
                <a:cs typeface="Carlito"/>
              </a:rPr>
              <a:t>RBAC </a:t>
            </a:r>
            <a:r>
              <a:rPr sz="3200" spc="-5" dirty="0">
                <a:latin typeface="Carlito"/>
                <a:cs typeface="Carlito"/>
              </a:rPr>
              <a:t>also </a:t>
            </a:r>
            <a:r>
              <a:rPr sz="3200" spc="-15" dirty="0">
                <a:latin typeface="Carlito"/>
                <a:cs typeface="Carlito"/>
              </a:rPr>
              <a:t>known </a:t>
            </a:r>
            <a:r>
              <a:rPr sz="3200" spc="-5" dirty="0">
                <a:latin typeface="Carlito"/>
                <a:cs typeface="Carlito"/>
              </a:rPr>
              <a:t>as</a:t>
            </a:r>
            <a:r>
              <a:rPr sz="3200" spc="18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Core.</a:t>
            </a:r>
            <a:endParaRPr sz="3200" dirty="0">
              <a:latin typeface="Carlito"/>
              <a:cs typeface="Carlito"/>
            </a:endParaRP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INCITS </a:t>
            </a:r>
            <a:r>
              <a:rPr sz="3200" spc="-10" dirty="0">
                <a:latin typeface="Carlito"/>
                <a:cs typeface="Carlito"/>
              </a:rPr>
              <a:t>494-2012 </a:t>
            </a:r>
            <a:r>
              <a:rPr sz="3200" spc="-25" dirty="0">
                <a:latin typeface="Carlito"/>
                <a:cs typeface="Carlito"/>
              </a:rPr>
              <a:t>RBAC </a:t>
            </a:r>
            <a:r>
              <a:rPr sz="3200" spc="-15" dirty="0">
                <a:latin typeface="Carlito"/>
                <a:cs typeface="Carlito"/>
              </a:rPr>
              <a:t>Policy </a:t>
            </a:r>
            <a:r>
              <a:rPr sz="3200" spc="-10" dirty="0">
                <a:latin typeface="Carlito"/>
                <a:cs typeface="Carlito"/>
              </a:rPr>
              <a:t>Enhanced allows  </a:t>
            </a:r>
            <a:r>
              <a:rPr sz="3200" spc="-15" dirty="0">
                <a:latin typeface="Carlito"/>
                <a:cs typeface="Carlito"/>
              </a:rPr>
              <a:t>attribute modifiers </a:t>
            </a:r>
            <a:r>
              <a:rPr sz="3200" spc="-10" dirty="0">
                <a:latin typeface="Carlito"/>
                <a:cs typeface="Carlito"/>
              </a:rPr>
              <a:t>on permissions </a:t>
            </a:r>
            <a:r>
              <a:rPr sz="3200" spc="-5" dirty="0">
                <a:latin typeface="Carlito"/>
                <a:cs typeface="Carlito"/>
              </a:rPr>
              <a:t>specifically  </a:t>
            </a:r>
            <a:r>
              <a:rPr sz="3200" spc="-10" dirty="0">
                <a:latin typeface="Carlito"/>
                <a:cs typeface="Carlito"/>
              </a:rPr>
              <a:t>to </a:t>
            </a:r>
            <a:r>
              <a:rPr sz="3200" spc="-20" dirty="0">
                <a:latin typeface="Carlito"/>
                <a:cs typeface="Carlito"/>
              </a:rPr>
              <a:t>provide </a:t>
            </a:r>
            <a:r>
              <a:rPr sz="3200" spc="-10" dirty="0">
                <a:latin typeface="Carlito"/>
                <a:cs typeface="Carlito"/>
              </a:rPr>
              <a:t>support </a:t>
            </a:r>
            <a:r>
              <a:rPr sz="3200" spc="-30" dirty="0">
                <a:latin typeface="Carlito"/>
                <a:cs typeface="Carlito"/>
              </a:rPr>
              <a:t>for </a:t>
            </a:r>
            <a:r>
              <a:rPr sz="3200" spc="-10" dirty="0">
                <a:latin typeface="Carlito"/>
                <a:cs typeface="Carlito"/>
              </a:rPr>
              <a:t>fine-grained  authorization.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FED406-7E2D-3948-84FD-CF63A3179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898" y="253441"/>
            <a:ext cx="54419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RBAC </a:t>
            </a:r>
            <a:r>
              <a:rPr spc="-10" dirty="0"/>
              <a:t>Object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136091"/>
            <a:ext cx="8001634" cy="32391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dirty="0">
                <a:latin typeface="Carlito"/>
                <a:cs typeface="Carlito"/>
              </a:rPr>
              <a:t>Six basic</a:t>
            </a:r>
            <a:r>
              <a:rPr sz="2700" spc="-70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elements:</a:t>
            </a: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700" b="1" spc="5" dirty="0">
                <a:latin typeface="Carlito"/>
                <a:cs typeface="Carlito"/>
              </a:rPr>
              <a:t>User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dirty="0">
                <a:latin typeface="Carlito"/>
                <a:cs typeface="Carlito"/>
              </a:rPr>
              <a:t>human </a:t>
            </a:r>
            <a:r>
              <a:rPr sz="2700" spc="5" dirty="0">
                <a:latin typeface="Carlito"/>
                <a:cs typeface="Carlito"/>
              </a:rPr>
              <a:t>or </a:t>
            </a:r>
            <a:r>
              <a:rPr sz="2700" dirty="0">
                <a:latin typeface="Carlito"/>
                <a:cs typeface="Carlito"/>
              </a:rPr>
              <a:t>machine</a:t>
            </a:r>
            <a:r>
              <a:rPr sz="2700" spc="-160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entity</a:t>
            </a: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7505" algn="l"/>
              </a:tabLst>
            </a:pPr>
            <a:r>
              <a:rPr sz="2700" b="1" spc="-5" dirty="0">
                <a:latin typeface="Carlito"/>
                <a:cs typeface="Carlito"/>
              </a:rPr>
              <a:t>Role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spc="5" dirty="0">
                <a:latin typeface="Carlito"/>
                <a:cs typeface="Carlito"/>
              </a:rPr>
              <a:t>a </a:t>
            </a:r>
            <a:r>
              <a:rPr sz="2700" dirty="0">
                <a:latin typeface="Carlito"/>
                <a:cs typeface="Carlito"/>
              </a:rPr>
              <a:t>job function </a:t>
            </a:r>
            <a:r>
              <a:rPr sz="2700" spc="5" dirty="0">
                <a:latin typeface="Carlito"/>
                <a:cs typeface="Carlito"/>
              </a:rPr>
              <a:t>within an</a:t>
            </a:r>
            <a:r>
              <a:rPr sz="2700" spc="-240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organization</a:t>
            </a: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700" b="1" dirty="0">
                <a:latin typeface="Carlito"/>
                <a:cs typeface="Carlito"/>
              </a:rPr>
              <a:t>Object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spc="-5" dirty="0">
                <a:latin typeface="Carlito"/>
                <a:cs typeface="Carlito"/>
              </a:rPr>
              <a:t>maps </a:t>
            </a:r>
            <a:r>
              <a:rPr sz="2700" spc="-10" dirty="0">
                <a:latin typeface="Carlito"/>
                <a:cs typeface="Carlito"/>
              </a:rPr>
              <a:t>to </a:t>
            </a:r>
            <a:r>
              <a:rPr sz="2700" spc="-20" dirty="0">
                <a:latin typeface="Carlito"/>
                <a:cs typeface="Carlito"/>
              </a:rPr>
              <a:t>system</a:t>
            </a:r>
            <a:r>
              <a:rPr sz="2700" spc="-114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resources</a:t>
            </a: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AutoNum type="arabicPeriod"/>
              <a:tabLst>
                <a:tab pos="357505" algn="l"/>
              </a:tabLst>
            </a:pPr>
            <a:r>
              <a:rPr sz="2700" b="1" spc="-5" dirty="0">
                <a:latin typeface="Carlito"/>
                <a:cs typeface="Carlito"/>
              </a:rPr>
              <a:t>Operation </a:t>
            </a:r>
            <a:r>
              <a:rPr sz="2700" spc="-155" dirty="0">
                <a:latin typeface="Arial"/>
                <a:cs typeface="Arial"/>
              </a:rPr>
              <a:t>– </a:t>
            </a:r>
            <a:r>
              <a:rPr sz="2700" spc="-15" dirty="0">
                <a:latin typeface="Carlito"/>
                <a:cs typeface="Carlito"/>
              </a:rPr>
              <a:t>executable </a:t>
            </a:r>
            <a:r>
              <a:rPr sz="2700" spc="-5" dirty="0">
                <a:latin typeface="Carlito"/>
                <a:cs typeface="Carlito"/>
              </a:rPr>
              <a:t>image </a:t>
            </a:r>
            <a:r>
              <a:rPr sz="2700" spc="5" dirty="0">
                <a:latin typeface="Carlito"/>
                <a:cs typeface="Carlito"/>
              </a:rPr>
              <a:t>of</a:t>
            </a:r>
            <a:r>
              <a:rPr sz="2700" spc="-135" dirty="0">
                <a:latin typeface="Carlito"/>
                <a:cs typeface="Carlito"/>
              </a:rPr>
              <a:t> </a:t>
            </a:r>
            <a:r>
              <a:rPr sz="2700" spc="-15" dirty="0">
                <a:latin typeface="Carlito"/>
                <a:cs typeface="Carlito"/>
              </a:rPr>
              <a:t>program</a:t>
            </a:r>
            <a:endParaRPr sz="2700">
              <a:latin typeface="Carlito"/>
              <a:cs typeface="Carlito"/>
            </a:endParaRPr>
          </a:p>
          <a:p>
            <a:pPr marL="356870" marR="5080" indent="-344805">
              <a:lnSpc>
                <a:spcPts val="2590"/>
              </a:lnSpc>
              <a:spcBef>
                <a:spcPts val="630"/>
              </a:spcBef>
              <a:buAutoNum type="arabicPeriod"/>
              <a:tabLst>
                <a:tab pos="357505" algn="l"/>
              </a:tabLst>
            </a:pPr>
            <a:r>
              <a:rPr sz="2700" b="1" spc="-5" dirty="0">
                <a:latin typeface="Carlito"/>
                <a:cs typeface="Carlito"/>
              </a:rPr>
              <a:t>Permission </a:t>
            </a:r>
            <a:r>
              <a:rPr sz="2700" spc="-155" dirty="0">
                <a:latin typeface="Arial"/>
                <a:cs typeface="Arial"/>
              </a:rPr>
              <a:t>– </a:t>
            </a:r>
            <a:r>
              <a:rPr sz="2700" spc="-15" dirty="0">
                <a:latin typeface="Carlito"/>
                <a:cs typeface="Carlito"/>
              </a:rPr>
              <a:t>approval </a:t>
            </a:r>
            <a:r>
              <a:rPr sz="2700" spc="-10" dirty="0">
                <a:latin typeface="Carlito"/>
                <a:cs typeface="Carlito"/>
              </a:rPr>
              <a:t>to perform </a:t>
            </a:r>
            <a:r>
              <a:rPr sz="2700" spc="5" dirty="0">
                <a:latin typeface="Carlito"/>
                <a:cs typeface="Carlito"/>
              </a:rPr>
              <a:t>an </a:t>
            </a:r>
            <a:r>
              <a:rPr sz="2700" spc="-10" dirty="0">
                <a:latin typeface="Carlito"/>
                <a:cs typeface="Carlito"/>
              </a:rPr>
              <a:t>Operation </a:t>
            </a:r>
            <a:r>
              <a:rPr sz="2700" spc="5" dirty="0">
                <a:latin typeface="Carlito"/>
                <a:cs typeface="Carlito"/>
              </a:rPr>
              <a:t>on</a:t>
            </a:r>
            <a:r>
              <a:rPr sz="2700" spc="-19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one  </a:t>
            </a:r>
            <a:r>
              <a:rPr sz="2700" spc="5" dirty="0">
                <a:latin typeface="Carlito"/>
                <a:cs typeface="Carlito"/>
              </a:rPr>
              <a:t>or </a:t>
            </a:r>
            <a:r>
              <a:rPr sz="2700" spc="-5" dirty="0">
                <a:latin typeface="Carlito"/>
                <a:cs typeface="Carlito"/>
              </a:rPr>
              <a:t>more</a:t>
            </a:r>
            <a:r>
              <a:rPr sz="2700" spc="-10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Objects</a:t>
            </a: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30"/>
              </a:spcBef>
              <a:buAutoNum type="arabicPeriod"/>
              <a:tabLst>
                <a:tab pos="357505" algn="l"/>
              </a:tabLst>
            </a:pPr>
            <a:r>
              <a:rPr sz="2700" b="1" dirty="0">
                <a:latin typeface="Carlito"/>
                <a:cs typeface="Carlito"/>
              </a:rPr>
              <a:t>Session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spc="-10" dirty="0">
                <a:latin typeface="Carlito"/>
                <a:cs typeface="Carlito"/>
              </a:rPr>
              <a:t>contains set </a:t>
            </a:r>
            <a:r>
              <a:rPr sz="2700" spc="5" dirty="0">
                <a:latin typeface="Carlito"/>
                <a:cs typeface="Carlito"/>
              </a:rPr>
              <a:t>of </a:t>
            </a:r>
            <a:r>
              <a:rPr sz="2700" spc="-10" dirty="0">
                <a:latin typeface="Carlito"/>
                <a:cs typeface="Carlito"/>
              </a:rPr>
              <a:t>activated roles </a:t>
            </a:r>
            <a:r>
              <a:rPr sz="2700" spc="-15" dirty="0">
                <a:latin typeface="Carlito"/>
                <a:cs typeface="Carlito"/>
              </a:rPr>
              <a:t>for</a:t>
            </a:r>
            <a:r>
              <a:rPr sz="2700" spc="-23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User</a:t>
            </a:r>
            <a:endParaRPr sz="2700">
              <a:latin typeface="Carlito"/>
              <a:cs typeface="Carlito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D3CAB0-B656-354E-BD8F-8E8642ED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5889" y="253441"/>
            <a:ext cx="63284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RBAC </a:t>
            </a:r>
            <a:r>
              <a:rPr spc="-10" dirty="0"/>
              <a:t>Functional</a:t>
            </a:r>
            <a:r>
              <a:rPr spc="7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209497"/>
            <a:ext cx="59658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Carlito"/>
                <a:cs typeface="Carlito"/>
              </a:rPr>
              <a:t>APIs </a:t>
            </a:r>
            <a:r>
              <a:rPr sz="3200" spc="-25" dirty="0">
                <a:latin typeface="Carlito"/>
                <a:cs typeface="Carlito"/>
              </a:rPr>
              <a:t>form </a:t>
            </a:r>
            <a:r>
              <a:rPr sz="3200" spc="-15" dirty="0">
                <a:latin typeface="Carlito"/>
                <a:cs typeface="Carlito"/>
              </a:rPr>
              <a:t>three </a:t>
            </a:r>
            <a:r>
              <a:rPr sz="3200" spc="-20" dirty="0">
                <a:latin typeface="Carlito"/>
                <a:cs typeface="Carlito"/>
              </a:rPr>
              <a:t>standard</a:t>
            </a:r>
            <a:r>
              <a:rPr sz="3200" spc="1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interfaces: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2281793"/>
            <a:ext cx="5352415" cy="11969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6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latin typeface="Carlito"/>
                <a:cs typeface="Carlito"/>
              </a:rPr>
              <a:t>Admin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5" dirty="0">
                <a:latin typeface="Carlito"/>
                <a:cs typeface="Carlito"/>
              </a:rPr>
              <a:t>Add, </a:t>
            </a:r>
            <a:r>
              <a:rPr sz="3200" spc="-10" dirty="0">
                <a:latin typeface="Carlito"/>
                <a:cs typeface="Carlito"/>
              </a:rPr>
              <a:t>Update,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Delete</a:t>
            </a:r>
            <a:endParaRPr sz="3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25" dirty="0">
                <a:latin typeface="Carlito"/>
                <a:cs typeface="Carlito"/>
              </a:rPr>
              <a:t>Review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15" dirty="0">
                <a:latin typeface="Carlito"/>
                <a:cs typeface="Carlito"/>
              </a:rPr>
              <a:t>Read,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Search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3551631"/>
            <a:ext cx="3308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0" dirty="0">
                <a:latin typeface="Carlito"/>
                <a:cs typeface="Carlito"/>
              </a:rPr>
              <a:t>3.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4056" y="3665753"/>
            <a:ext cx="17589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35"/>
              </a:lnSpc>
            </a:pPr>
            <a:r>
              <a:rPr sz="3200" spc="-5" dirty="0">
                <a:latin typeface="Carlito"/>
                <a:cs typeface="Carlito"/>
              </a:rPr>
              <a:t>x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6800" y="3562350"/>
            <a:ext cx="6019800" cy="492759"/>
          </a:xfrm>
          <a:custGeom>
            <a:avLst/>
            <a:gdLst/>
            <a:ahLst/>
            <a:cxnLst/>
            <a:rect l="l" t="t" r="r" b="b"/>
            <a:pathLst>
              <a:path w="6019800" h="492760">
                <a:moveTo>
                  <a:pt x="6019800" y="0"/>
                </a:moveTo>
                <a:lnTo>
                  <a:pt x="0" y="0"/>
                </a:lnTo>
                <a:lnTo>
                  <a:pt x="0" y="492442"/>
                </a:lnTo>
                <a:lnTo>
                  <a:pt x="6019800" y="492442"/>
                </a:lnTo>
                <a:lnTo>
                  <a:pt x="60198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6800" y="3562350"/>
            <a:ext cx="601980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660"/>
              </a:lnSpc>
            </a:pPr>
            <a:r>
              <a:rPr sz="3200" spc="-30" dirty="0">
                <a:latin typeface="Carlito"/>
                <a:cs typeface="Carlito"/>
              </a:rPr>
              <a:t>System </a:t>
            </a:r>
            <a:r>
              <a:rPr sz="3200" spc="-190" dirty="0">
                <a:latin typeface="Arial"/>
                <a:cs typeface="Arial"/>
              </a:rPr>
              <a:t>– </a:t>
            </a:r>
            <a:r>
              <a:rPr sz="3200" spc="-5" dirty="0">
                <a:latin typeface="Carlito"/>
                <a:cs typeface="Carlito"/>
              </a:rPr>
              <a:t>Access</a:t>
            </a:r>
            <a:r>
              <a:rPr sz="3200" spc="7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Control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5517" y="3829303"/>
            <a:ext cx="24536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runtime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5517" y="4316983"/>
            <a:ext cx="15278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2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b="1" spc="14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6000" y="3816350"/>
            <a:ext cx="3429000" cy="596265"/>
          </a:xfrm>
          <a:custGeom>
            <a:avLst/>
            <a:gdLst/>
            <a:ahLst/>
            <a:cxnLst/>
            <a:rect l="l" t="t" r="r" b="b"/>
            <a:pathLst>
              <a:path w="3429000" h="596264">
                <a:moveTo>
                  <a:pt x="1705938" y="309719"/>
                </a:moveTo>
                <a:lnTo>
                  <a:pt x="1708277" y="321398"/>
                </a:lnTo>
                <a:lnTo>
                  <a:pt x="1710816" y="334657"/>
                </a:lnTo>
                <a:lnTo>
                  <a:pt x="1711071" y="335318"/>
                </a:lnTo>
                <a:lnTo>
                  <a:pt x="1711452" y="335915"/>
                </a:lnTo>
                <a:lnTo>
                  <a:pt x="1719326" y="349453"/>
                </a:lnTo>
                <a:lnTo>
                  <a:pt x="1719707" y="349821"/>
                </a:lnTo>
                <a:lnTo>
                  <a:pt x="1731899" y="362305"/>
                </a:lnTo>
                <a:lnTo>
                  <a:pt x="1732026" y="362546"/>
                </a:lnTo>
                <a:lnTo>
                  <a:pt x="1732279" y="362762"/>
                </a:lnTo>
                <a:lnTo>
                  <a:pt x="1771269" y="388454"/>
                </a:lnTo>
                <a:lnTo>
                  <a:pt x="1826514" y="413105"/>
                </a:lnTo>
                <a:lnTo>
                  <a:pt x="1897126" y="436854"/>
                </a:lnTo>
                <a:lnTo>
                  <a:pt x="1937892" y="448424"/>
                </a:lnTo>
                <a:lnTo>
                  <a:pt x="1982089" y="459701"/>
                </a:lnTo>
                <a:lnTo>
                  <a:pt x="2029587" y="470674"/>
                </a:lnTo>
                <a:lnTo>
                  <a:pt x="2080260" y="481469"/>
                </a:lnTo>
                <a:lnTo>
                  <a:pt x="2133854" y="491871"/>
                </a:lnTo>
                <a:lnTo>
                  <a:pt x="2190241" y="501878"/>
                </a:lnTo>
                <a:lnTo>
                  <a:pt x="2249297" y="511517"/>
                </a:lnTo>
                <a:lnTo>
                  <a:pt x="2310891" y="520865"/>
                </a:lnTo>
                <a:lnTo>
                  <a:pt x="2374773" y="529729"/>
                </a:lnTo>
                <a:lnTo>
                  <a:pt x="2440940" y="538124"/>
                </a:lnTo>
                <a:lnTo>
                  <a:pt x="2509139" y="546036"/>
                </a:lnTo>
                <a:lnTo>
                  <a:pt x="2650871" y="560425"/>
                </a:lnTo>
                <a:lnTo>
                  <a:pt x="2799079" y="572630"/>
                </a:lnTo>
                <a:lnTo>
                  <a:pt x="2952115" y="582447"/>
                </a:lnTo>
                <a:lnTo>
                  <a:pt x="3109087" y="589686"/>
                </a:lnTo>
                <a:lnTo>
                  <a:pt x="3268472" y="594258"/>
                </a:lnTo>
                <a:lnTo>
                  <a:pt x="3429000" y="595782"/>
                </a:lnTo>
                <a:lnTo>
                  <a:pt x="3429000" y="583082"/>
                </a:lnTo>
                <a:lnTo>
                  <a:pt x="3268599" y="581558"/>
                </a:lnTo>
                <a:lnTo>
                  <a:pt x="3109467" y="576999"/>
                </a:lnTo>
                <a:lnTo>
                  <a:pt x="2952750" y="569760"/>
                </a:lnTo>
                <a:lnTo>
                  <a:pt x="2799841" y="559955"/>
                </a:lnTo>
                <a:lnTo>
                  <a:pt x="2652014" y="547776"/>
                </a:lnTo>
                <a:lnTo>
                  <a:pt x="2510536" y="533400"/>
                </a:lnTo>
                <a:lnTo>
                  <a:pt x="2442464" y="525500"/>
                </a:lnTo>
                <a:lnTo>
                  <a:pt x="2376424" y="517131"/>
                </a:lnTo>
                <a:lnTo>
                  <a:pt x="2312670" y="508279"/>
                </a:lnTo>
                <a:lnTo>
                  <a:pt x="2251202" y="498957"/>
                </a:lnTo>
                <a:lnTo>
                  <a:pt x="2192401" y="489343"/>
                </a:lnTo>
                <a:lnTo>
                  <a:pt x="2136013" y="479361"/>
                </a:lnTo>
                <a:lnTo>
                  <a:pt x="2082673" y="468998"/>
                </a:lnTo>
                <a:lnTo>
                  <a:pt x="2032253" y="458254"/>
                </a:lnTo>
                <a:lnTo>
                  <a:pt x="1985010" y="447332"/>
                </a:lnTo>
                <a:lnTo>
                  <a:pt x="1941067" y="436118"/>
                </a:lnTo>
                <a:lnTo>
                  <a:pt x="1900682" y="424637"/>
                </a:lnTo>
                <a:lnTo>
                  <a:pt x="1863725" y="412978"/>
                </a:lnTo>
                <a:lnTo>
                  <a:pt x="1801749" y="389166"/>
                </a:lnTo>
                <a:lnTo>
                  <a:pt x="1756155" y="364883"/>
                </a:lnTo>
                <a:lnTo>
                  <a:pt x="1741149" y="353466"/>
                </a:lnTo>
                <a:lnTo>
                  <a:pt x="1740915" y="353466"/>
                </a:lnTo>
                <a:lnTo>
                  <a:pt x="1730053" y="342226"/>
                </a:lnTo>
                <a:lnTo>
                  <a:pt x="1729866" y="342226"/>
                </a:lnTo>
                <a:lnTo>
                  <a:pt x="1728851" y="340982"/>
                </a:lnTo>
                <a:lnTo>
                  <a:pt x="1729143" y="340982"/>
                </a:lnTo>
                <a:lnTo>
                  <a:pt x="1723637" y="331508"/>
                </a:lnTo>
                <a:lnTo>
                  <a:pt x="1723263" y="331508"/>
                </a:lnTo>
                <a:lnTo>
                  <a:pt x="1722501" y="329552"/>
                </a:lnTo>
                <a:lnTo>
                  <a:pt x="1722867" y="329552"/>
                </a:lnTo>
                <a:lnTo>
                  <a:pt x="1720723" y="318935"/>
                </a:lnTo>
                <a:lnTo>
                  <a:pt x="1719152" y="310692"/>
                </a:lnTo>
                <a:lnTo>
                  <a:pt x="1706499" y="310692"/>
                </a:lnTo>
                <a:lnTo>
                  <a:pt x="1705938" y="309719"/>
                </a:lnTo>
                <a:close/>
              </a:path>
              <a:path w="3429000" h="596264">
                <a:moveTo>
                  <a:pt x="1740280" y="352806"/>
                </a:moveTo>
                <a:lnTo>
                  <a:pt x="1740915" y="353466"/>
                </a:lnTo>
                <a:lnTo>
                  <a:pt x="1741149" y="353466"/>
                </a:lnTo>
                <a:lnTo>
                  <a:pt x="1740280" y="352806"/>
                </a:lnTo>
                <a:close/>
              </a:path>
              <a:path w="3429000" h="596264">
                <a:moveTo>
                  <a:pt x="1728851" y="340982"/>
                </a:moveTo>
                <a:lnTo>
                  <a:pt x="1729866" y="342226"/>
                </a:lnTo>
                <a:lnTo>
                  <a:pt x="1729585" y="341741"/>
                </a:lnTo>
                <a:lnTo>
                  <a:pt x="1728851" y="340982"/>
                </a:lnTo>
                <a:close/>
              </a:path>
              <a:path w="3429000" h="596264">
                <a:moveTo>
                  <a:pt x="1729585" y="341741"/>
                </a:moveTo>
                <a:lnTo>
                  <a:pt x="1729866" y="342226"/>
                </a:lnTo>
                <a:lnTo>
                  <a:pt x="1730053" y="342226"/>
                </a:lnTo>
                <a:lnTo>
                  <a:pt x="1729585" y="341741"/>
                </a:lnTo>
                <a:close/>
              </a:path>
              <a:path w="3429000" h="596264">
                <a:moveTo>
                  <a:pt x="1729143" y="340982"/>
                </a:moveTo>
                <a:lnTo>
                  <a:pt x="1728851" y="340982"/>
                </a:lnTo>
                <a:lnTo>
                  <a:pt x="1729585" y="341741"/>
                </a:lnTo>
                <a:lnTo>
                  <a:pt x="1729143" y="340982"/>
                </a:lnTo>
                <a:close/>
              </a:path>
              <a:path w="3429000" h="596264">
                <a:moveTo>
                  <a:pt x="1722501" y="329552"/>
                </a:moveTo>
                <a:lnTo>
                  <a:pt x="1723263" y="331508"/>
                </a:lnTo>
                <a:lnTo>
                  <a:pt x="1723063" y="330519"/>
                </a:lnTo>
                <a:lnTo>
                  <a:pt x="1722501" y="329552"/>
                </a:lnTo>
                <a:close/>
              </a:path>
              <a:path w="3429000" h="596264">
                <a:moveTo>
                  <a:pt x="1723063" y="330519"/>
                </a:moveTo>
                <a:lnTo>
                  <a:pt x="1723263" y="331508"/>
                </a:lnTo>
                <a:lnTo>
                  <a:pt x="1723637" y="331508"/>
                </a:lnTo>
                <a:lnTo>
                  <a:pt x="1723063" y="330519"/>
                </a:lnTo>
                <a:close/>
              </a:path>
              <a:path w="3429000" h="596264">
                <a:moveTo>
                  <a:pt x="1722867" y="329552"/>
                </a:moveTo>
                <a:lnTo>
                  <a:pt x="1722501" y="329552"/>
                </a:lnTo>
                <a:lnTo>
                  <a:pt x="1723063" y="330519"/>
                </a:lnTo>
                <a:lnTo>
                  <a:pt x="1722867" y="329552"/>
                </a:lnTo>
                <a:close/>
              </a:path>
              <a:path w="3429000" h="596264">
                <a:moveTo>
                  <a:pt x="1705737" y="308711"/>
                </a:moveTo>
                <a:lnTo>
                  <a:pt x="1705938" y="309719"/>
                </a:lnTo>
                <a:lnTo>
                  <a:pt x="1706499" y="310692"/>
                </a:lnTo>
                <a:lnTo>
                  <a:pt x="1705737" y="308711"/>
                </a:lnTo>
                <a:close/>
              </a:path>
              <a:path w="3429000" h="596264">
                <a:moveTo>
                  <a:pt x="1718774" y="308711"/>
                </a:moveTo>
                <a:lnTo>
                  <a:pt x="1705737" y="308711"/>
                </a:lnTo>
                <a:lnTo>
                  <a:pt x="1706499" y="310692"/>
                </a:lnTo>
                <a:lnTo>
                  <a:pt x="1719152" y="310692"/>
                </a:lnTo>
                <a:lnTo>
                  <a:pt x="1718774" y="308711"/>
                </a:lnTo>
                <a:close/>
              </a:path>
              <a:path w="3429000" h="596264">
                <a:moveTo>
                  <a:pt x="1699670" y="298832"/>
                </a:moveTo>
                <a:lnTo>
                  <a:pt x="1705938" y="309719"/>
                </a:lnTo>
                <a:lnTo>
                  <a:pt x="1705737" y="308711"/>
                </a:lnTo>
                <a:lnTo>
                  <a:pt x="1718774" y="308711"/>
                </a:lnTo>
                <a:lnTo>
                  <a:pt x="1718310" y="306273"/>
                </a:lnTo>
                <a:lnTo>
                  <a:pt x="1717548" y="304292"/>
                </a:lnTo>
                <a:lnTo>
                  <a:pt x="1714638" y="299326"/>
                </a:lnTo>
                <a:lnTo>
                  <a:pt x="1700149" y="299326"/>
                </a:lnTo>
                <a:lnTo>
                  <a:pt x="1699670" y="298832"/>
                </a:lnTo>
                <a:close/>
              </a:path>
              <a:path w="3429000" h="596264">
                <a:moveTo>
                  <a:pt x="1699260" y="298119"/>
                </a:moveTo>
                <a:lnTo>
                  <a:pt x="1699670" y="298832"/>
                </a:lnTo>
                <a:lnTo>
                  <a:pt x="1700149" y="299326"/>
                </a:lnTo>
                <a:lnTo>
                  <a:pt x="1699260" y="298119"/>
                </a:lnTo>
                <a:close/>
              </a:path>
              <a:path w="3429000" h="596264">
                <a:moveTo>
                  <a:pt x="1713931" y="298119"/>
                </a:moveTo>
                <a:lnTo>
                  <a:pt x="1699260" y="298119"/>
                </a:lnTo>
                <a:lnTo>
                  <a:pt x="1700149" y="299326"/>
                </a:lnTo>
                <a:lnTo>
                  <a:pt x="1714638" y="299326"/>
                </a:lnTo>
                <a:lnTo>
                  <a:pt x="1713931" y="298119"/>
                </a:lnTo>
                <a:close/>
              </a:path>
              <a:path w="3429000" h="596264">
                <a:moveTo>
                  <a:pt x="1688041" y="286840"/>
                </a:moveTo>
                <a:lnTo>
                  <a:pt x="1699670" y="298832"/>
                </a:lnTo>
                <a:lnTo>
                  <a:pt x="1699260" y="298119"/>
                </a:lnTo>
                <a:lnTo>
                  <a:pt x="1713931" y="298119"/>
                </a:lnTo>
                <a:lnTo>
                  <a:pt x="1710182" y="291719"/>
                </a:lnTo>
                <a:lnTo>
                  <a:pt x="1709674" y="290880"/>
                </a:lnTo>
                <a:lnTo>
                  <a:pt x="1709292" y="290525"/>
                </a:lnTo>
                <a:lnTo>
                  <a:pt x="1706331" y="287439"/>
                </a:lnTo>
                <a:lnTo>
                  <a:pt x="1688846" y="287439"/>
                </a:lnTo>
                <a:lnTo>
                  <a:pt x="1688041" y="286840"/>
                </a:lnTo>
                <a:close/>
              </a:path>
              <a:path w="3429000" h="596264">
                <a:moveTo>
                  <a:pt x="1687957" y="286753"/>
                </a:moveTo>
                <a:lnTo>
                  <a:pt x="1688846" y="287439"/>
                </a:lnTo>
                <a:lnTo>
                  <a:pt x="1687957" y="286753"/>
                </a:lnTo>
                <a:close/>
              </a:path>
              <a:path w="3429000" h="596264">
                <a:moveTo>
                  <a:pt x="1705673" y="286753"/>
                </a:moveTo>
                <a:lnTo>
                  <a:pt x="1687957" y="286753"/>
                </a:lnTo>
                <a:lnTo>
                  <a:pt x="1688846" y="287439"/>
                </a:lnTo>
                <a:lnTo>
                  <a:pt x="1706331" y="287439"/>
                </a:lnTo>
                <a:lnTo>
                  <a:pt x="1705673" y="286753"/>
                </a:lnTo>
                <a:close/>
              </a:path>
              <a:path w="3429000" h="596264">
                <a:moveTo>
                  <a:pt x="36063" y="44798"/>
                </a:moveTo>
                <a:lnTo>
                  <a:pt x="25169" y="51013"/>
                </a:lnTo>
                <a:lnTo>
                  <a:pt x="36037" y="57498"/>
                </a:lnTo>
                <a:lnTo>
                  <a:pt x="160274" y="58674"/>
                </a:lnTo>
                <a:lnTo>
                  <a:pt x="319405" y="63233"/>
                </a:lnTo>
                <a:lnTo>
                  <a:pt x="476123" y="70472"/>
                </a:lnTo>
                <a:lnTo>
                  <a:pt x="629031" y="80276"/>
                </a:lnTo>
                <a:lnTo>
                  <a:pt x="703707" y="86080"/>
                </a:lnTo>
                <a:lnTo>
                  <a:pt x="848613" y="99402"/>
                </a:lnTo>
                <a:lnTo>
                  <a:pt x="986409" y="114719"/>
                </a:lnTo>
                <a:lnTo>
                  <a:pt x="1116202" y="131940"/>
                </a:lnTo>
                <a:lnTo>
                  <a:pt x="1177671" y="141262"/>
                </a:lnTo>
                <a:lnTo>
                  <a:pt x="1236599" y="150876"/>
                </a:lnTo>
                <a:lnTo>
                  <a:pt x="1292860" y="160947"/>
                </a:lnTo>
                <a:lnTo>
                  <a:pt x="1346200" y="171208"/>
                </a:lnTo>
                <a:lnTo>
                  <a:pt x="1396619" y="181952"/>
                </a:lnTo>
                <a:lnTo>
                  <a:pt x="1443863" y="192874"/>
                </a:lnTo>
                <a:lnTo>
                  <a:pt x="1487804" y="204165"/>
                </a:lnTo>
                <a:lnTo>
                  <a:pt x="1528190" y="215531"/>
                </a:lnTo>
                <a:lnTo>
                  <a:pt x="1565021" y="227279"/>
                </a:lnTo>
                <a:lnTo>
                  <a:pt x="1626997" y="251002"/>
                </a:lnTo>
                <a:lnTo>
                  <a:pt x="1672209" y="275056"/>
                </a:lnTo>
                <a:lnTo>
                  <a:pt x="1688041" y="286840"/>
                </a:lnTo>
                <a:lnTo>
                  <a:pt x="1705673" y="286753"/>
                </a:lnTo>
                <a:lnTo>
                  <a:pt x="1697227" y="277952"/>
                </a:lnTo>
                <a:lnTo>
                  <a:pt x="1696720" y="277469"/>
                </a:lnTo>
                <a:lnTo>
                  <a:pt x="1696339" y="277266"/>
                </a:lnTo>
                <a:lnTo>
                  <a:pt x="1679828" y="264883"/>
                </a:lnTo>
                <a:lnTo>
                  <a:pt x="1632458" y="239585"/>
                </a:lnTo>
                <a:lnTo>
                  <a:pt x="1569339" y="215315"/>
                </a:lnTo>
                <a:lnTo>
                  <a:pt x="1532001" y="203441"/>
                </a:lnTo>
                <a:lnTo>
                  <a:pt x="1491234" y="191947"/>
                </a:lnTo>
                <a:lnTo>
                  <a:pt x="1447038" y="180568"/>
                </a:lnTo>
                <a:lnTo>
                  <a:pt x="1399539" y="169583"/>
                </a:lnTo>
                <a:lnTo>
                  <a:pt x="1348866" y="158788"/>
                </a:lnTo>
                <a:lnTo>
                  <a:pt x="1295273" y="148475"/>
                </a:lnTo>
                <a:lnTo>
                  <a:pt x="1238758" y="138366"/>
                </a:lnTo>
                <a:lnTo>
                  <a:pt x="1179702" y="128727"/>
                </a:lnTo>
                <a:lnTo>
                  <a:pt x="1118108" y="119392"/>
                </a:lnTo>
                <a:lnTo>
                  <a:pt x="988060" y="102120"/>
                </a:lnTo>
                <a:lnTo>
                  <a:pt x="849883" y="86779"/>
                </a:lnTo>
                <a:lnTo>
                  <a:pt x="704850" y="73431"/>
                </a:lnTo>
                <a:lnTo>
                  <a:pt x="630047" y="67614"/>
                </a:lnTo>
                <a:lnTo>
                  <a:pt x="476885" y="57785"/>
                </a:lnTo>
                <a:lnTo>
                  <a:pt x="320039" y="50546"/>
                </a:lnTo>
                <a:lnTo>
                  <a:pt x="160655" y="45974"/>
                </a:lnTo>
                <a:lnTo>
                  <a:pt x="36063" y="44798"/>
                </a:lnTo>
                <a:close/>
              </a:path>
              <a:path w="3429000" h="596264">
                <a:moveTo>
                  <a:pt x="89026" y="0"/>
                </a:moveTo>
                <a:lnTo>
                  <a:pt x="85979" y="1651"/>
                </a:lnTo>
                <a:lnTo>
                  <a:pt x="0" y="50800"/>
                </a:lnTo>
                <a:lnTo>
                  <a:pt x="81491" y="99402"/>
                </a:lnTo>
                <a:lnTo>
                  <a:pt x="88137" y="103339"/>
                </a:lnTo>
                <a:lnTo>
                  <a:pt x="91948" y="102349"/>
                </a:lnTo>
                <a:lnTo>
                  <a:pt x="93852" y="99339"/>
                </a:lnTo>
                <a:lnTo>
                  <a:pt x="95631" y="96329"/>
                </a:lnTo>
                <a:lnTo>
                  <a:pt x="94614" y="92430"/>
                </a:lnTo>
                <a:lnTo>
                  <a:pt x="36037" y="57498"/>
                </a:lnTo>
                <a:lnTo>
                  <a:pt x="12573" y="57277"/>
                </a:lnTo>
                <a:lnTo>
                  <a:pt x="12573" y="44577"/>
                </a:lnTo>
                <a:lnTo>
                  <a:pt x="36451" y="44577"/>
                </a:lnTo>
                <a:lnTo>
                  <a:pt x="92329" y="12700"/>
                </a:lnTo>
                <a:lnTo>
                  <a:pt x="95376" y="10921"/>
                </a:lnTo>
                <a:lnTo>
                  <a:pt x="96393" y="7112"/>
                </a:lnTo>
                <a:lnTo>
                  <a:pt x="94742" y="4064"/>
                </a:lnTo>
                <a:lnTo>
                  <a:pt x="92963" y="1015"/>
                </a:lnTo>
                <a:lnTo>
                  <a:pt x="89026" y="0"/>
                </a:lnTo>
                <a:close/>
              </a:path>
              <a:path w="3429000" h="596264">
                <a:moveTo>
                  <a:pt x="12573" y="44577"/>
                </a:moveTo>
                <a:lnTo>
                  <a:pt x="12573" y="57277"/>
                </a:lnTo>
                <a:lnTo>
                  <a:pt x="36037" y="57498"/>
                </a:lnTo>
                <a:lnTo>
                  <a:pt x="34175" y="56387"/>
                </a:lnTo>
                <a:lnTo>
                  <a:pt x="15748" y="56387"/>
                </a:lnTo>
                <a:lnTo>
                  <a:pt x="15875" y="45465"/>
                </a:lnTo>
                <a:lnTo>
                  <a:pt x="34893" y="45465"/>
                </a:lnTo>
                <a:lnTo>
                  <a:pt x="36063" y="44798"/>
                </a:lnTo>
                <a:lnTo>
                  <a:pt x="12573" y="44577"/>
                </a:lnTo>
                <a:close/>
              </a:path>
              <a:path w="3429000" h="596264">
                <a:moveTo>
                  <a:pt x="15875" y="45465"/>
                </a:moveTo>
                <a:lnTo>
                  <a:pt x="15748" y="56387"/>
                </a:lnTo>
                <a:lnTo>
                  <a:pt x="25169" y="51013"/>
                </a:lnTo>
                <a:lnTo>
                  <a:pt x="15875" y="45465"/>
                </a:lnTo>
                <a:close/>
              </a:path>
              <a:path w="3429000" h="596264">
                <a:moveTo>
                  <a:pt x="25169" y="51013"/>
                </a:moveTo>
                <a:lnTo>
                  <a:pt x="15748" y="56387"/>
                </a:lnTo>
                <a:lnTo>
                  <a:pt x="34175" y="56387"/>
                </a:lnTo>
                <a:lnTo>
                  <a:pt x="25169" y="51013"/>
                </a:lnTo>
                <a:close/>
              </a:path>
              <a:path w="3429000" h="596264">
                <a:moveTo>
                  <a:pt x="34893" y="45465"/>
                </a:moveTo>
                <a:lnTo>
                  <a:pt x="15875" y="45465"/>
                </a:lnTo>
                <a:lnTo>
                  <a:pt x="25169" y="51013"/>
                </a:lnTo>
                <a:lnTo>
                  <a:pt x="34893" y="45465"/>
                </a:lnTo>
                <a:close/>
              </a:path>
              <a:path w="3429000" h="596264">
                <a:moveTo>
                  <a:pt x="36451" y="44577"/>
                </a:moveTo>
                <a:lnTo>
                  <a:pt x="12573" y="44577"/>
                </a:lnTo>
                <a:lnTo>
                  <a:pt x="36063" y="44798"/>
                </a:lnTo>
                <a:lnTo>
                  <a:pt x="36451" y="445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8298" y="1531442"/>
            <a:ext cx="30816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Management</a:t>
            </a:r>
            <a:r>
              <a:rPr sz="3200" b="1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65" dirty="0">
                <a:solidFill>
                  <a:srgbClr val="FF0000"/>
                </a:solidFill>
                <a:latin typeface="Times New Roman"/>
                <a:cs typeface="Times New Roman"/>
              </a:rPr>
              <a:t>and  </a:t>
            </a:r>
            <a:r>
              <a:rPr sz="32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Config</a:t>
            </a:r>
            <a:r>
              <a:rPr sz="3200" b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processes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33600" y="2031999"/>
            <a:ext cx="3886200" cy="1276350"/>
          </a:xfrm>
          <a:custGeom>
            <a:avLst/>
            <a:gdLst/>
            <a:ahLst/>
            <a:cxnLst/>
            <a:rect l="l" t="t" r="r" b="b"/>
            <a:pathLst>
              <a:path w="3886200" h="1276350">
                <a:moveTo>
                  <a:pt x="3886200" y="0"/>
                </a:moveTo>
                <a:lnTo>
                  <a:pt x="3886073" y="12"/>
                </a:lnTo>
                <a:lnTo>
                  <a:pt x="3885019" y="12"/>
                </a:lnTo>
                <a:lnTo>
                  <a:pt x="3704209" y="1651"/>
                </a:lnTo>
                <a:lnTo>
                  <a:pt x="3523615" y="6858"/>
                </a:lnTo>
                <a:lnTo>
                  <a:pt x="3345815" y="15113"/>
                </a:lnTo>
                <a:lnTo>
                  <a:pt x="3172333" y="26162"/>
                </a:lnTo>
                <a:lnTo>
                  <a:pt x="3087624" y="32766"/>
                </a:lnTo>
                <a:lnTo>
                  <a:pt x="2923159" y="47879"/>
                </a:lnTo>
                <a:lnTo>
                  <a:pt x="2766568" y="65278"/>
                </a:lnTo>
                <a:lnTo>
                  <a:pt x="2691638" y="74803"/>
                </a:lnTo>
                <a:lnTo>
                  <a:pt x="2619121" y="84836"/>
                </a:lnTo>
                <a:lnTo>
                  <a:pt x="2549398" y="95377"/>
                </a:lnTo>
                <a:lnTo>
                  <a:pt x="2482469" y="106299"/>
                </a:lnTo>
                <a:lnTo>
                  <a:pt x="2418461" y="117602"/>
                </a:lnTo>
                <a:lnTo>
                  <a:pt x="2357755" y="129413"/>
                </a:lnTo>
                <a:lnTo>
                  <a:pt x="2300351" y="141478"/>
                </a:lnTo>
                <a:lnTo>
                  <a:pt x="2246630" y="154051"/>
                </a:lnTo>
                <a:lnTo>
                  <a:pt x="2196465" y="166751"/>
                </a:lnTo>
                <a:lnTo>
                  <a:pt x="2150364" y="179832"/>
                </a:lnTo>
                <a:lnTo>
                  <a:pt x="2108200" y="193167"/>
                </a:lnTo>
                <a:lnTo>
                  <a:pt x="2070227" y="206756"/>
                </a:lnTo>
                <a:lnTo>
                  <a:pt x="2007743" y="234569"/>
                </a:lnTo>
                <a:lnTo>
                  <a:pt x="1964182" y="263271"/>
                </a:lnTo>
                <a:lnTo>
                  <a:pt x="1963674" y="263779"/>
                </a:lnTo>
                <a:lnTo>
                  <a:pt x="1963420" y="263906"/>
                </a:lnTo>
                <a:lnTo>
                  <a:pt x="1949323" y="278511"/>
                </a:lnTo>
                <a:lnTo>
                  <a:pt x="1949069" y="278892"/>
                </a:lnTo>
                <a:lnTo>
                  <a:pt x="1948688" y="279400"/>
                </a:lnTo>
                <a:lnTo>
                  <a:pt x="1940052" y="294259"/>
                </a:lnTo>
                <a:lnTo>
                  <a:pt x="1939925" y="294894"/>
                </a:lnTo>
                <a:lnTo>
                  <a:pt x="1939671" y="295656"/>
                </a:lnTo>
                <a:lnTo>
                  <a:pt x="1926958" y="335699"/>
                </a:lnTo>
                <a:lnTo>
                  <a:pt x="1913547" y="349504"/>
                </a:lnTo>
                <a:lnTo>
                  <a:pt x="1895602" y="362966"/>
                </a:lnTo>
                <a:lnTo>
                  <a:pt x="1844294" y="390144"/>
                </a:lnTo>
                <a:lnTo>
                  <a:pt x="1773936" y="417068"/>
                </a:lnTo>
                <a:lnTo>
                  <a:pt x="1732153" y="430276"/>
                </a:lnTo>
                <a:lnTo>
                  <a:pt x="1686433" y="443230"/>
                </a:lnTo>
                <a:lnTo>
                  <a:pt x="1636522" y="455930"/>
                </a:lnTo>
                <a:lnTo>
                  <a:pt x="1583055" y="468376"/>
                </a:lnTo>
                <a:lnTo>
                  <a:pt x="1525905" y="480441"/>
                </a:lnTo>
                <a:lnTo>
                  <a:pt x="1465326" y="492125"/>
                </a:lnTo>
                <a:lnTo>
                  <a:pt x="1401572" y="503555"/>
                </a:lnTo>
                <a:lnTo>
                  <a:pt x="1334897" y="514477"/>
                </a:lnTo>
                <a:lnTo>
                  <a:pt x="1265174" y="524891"/>
                </a:lnTo>
                <a:lnTo>
                  <a:pt x="1192911" y="534924"/>
                </a:lnTo>
                <a:lnTo>
                  <a:pt x="1118108" y="544449"/>
                </a:lnTo>
                <a:lnTo>
                  <a:pt x="961771" y="561848"/>
                </a:lnTo>
                <a:lnTo>
                  <a:pt x="880491" y="569595"/>
                </a:lnTo>
                <a:lnTo>
                  <a:pt x="712978" y="583438"/>
                </a:lnTo>
                <a:lnTo>
                  <a:pt x="539623" y="594614"/>
                </a:lnTo>
                <a:lnTo>
                  <a:pt x="362077" y="602742"/>
                </a:lnTo>
                <a:lnTo>
                  <a:pt x="181737" y="607949"/>
                </a:lnTo>
                <a:lnTo>
                  <a:pt x="35991" y="609269"/>
                </a:lnTo>
                <a:lnTo>
                  <a:pt x="25158" y="615746"/>
                </a:lnTo>
                <a:lnTo>
                  <a:pt x="34150" y="610362"/>
                </a:lnTo>
                <a:lnTo>
                  <a:pt x="35991" y="609269"/>
                </a:lnTo>
                <a:lnTo>
                  <a:pt x="91567" y="576072"/>
                </a:lnTo>
                <a:lnTo>
                  <a:pt x="94615" y="574294"/>
                </a:lnTo>
                <a:lnTo>
                  <a:pt x="95631" y="570484"/>
                </a:lnTo>
                <a:lnTo>
                  <a:pt x="93853" y="567436"/>
                </a:lnTo>
                <a:lnTo>
                  <a:pt x="91948" y="564388"/>
                </a:lnTo>
                <a:lnTo>
                  <a:pt x="88138" y="563372"/>
                </a:lnTo>
                <a:lnTo>
                  <a:pt x="85090" y="565150"/>
                </a:lnTo>
                <a:lnTo>
                  <a:pt x="0" y="615950"/>
                </a:lnTo>
                <a:lnTo>
                  <a:pt x="85979" y="665099"/>
                </a:lnTo>
                <a:lnTo>
                  <a:pt x="89027" y="666877"/>
                </a:lnTo>
                <a:lnTo>
                  <a:pt x="92964" y="665734"/>
                </a:lnTo>
                <a:lnTo>
                  <a:pt x="94742" y="662686"/>
                </a:lnTo>
                <a:lnTo>
                  <a:pt x="96393" y="659638"/>
                </a:lnTo>
                <a:lnTo>
                  <a:pt x="95377" y="655828"/>
                </a:lnTo>
                <a:lnTo>
                  <a:pt x="92329" y="654050"/>
                </a:lnTo>
                <a:lnTo>
                  <a:pt x="36449" y="622173"/>
                </a:lnTo>
                <a:lnTo>
                  <a:pt x="36042" y="621944"/>
                </a:lnTo>
                <a:lnTo>
                  <a:pt x="182118" y="620522"/>
                </a:lnTo>
                <a:lnTo>
                  <a:pt x="362712" y="615442"/>
                </a:lnTo>
                <a:lnTo>
                  <a:pt x="540512" y="607187"/>
                </a:lnTo>
                <a:lnTo>
                  <a:pt x="713994" y="596138"/>
                </a:lnTo>
                <a:lnTo>
                  <a:pt x="881761" y="582295"/>
                </a:lnTo>
                <a:lnTo>
                  <a:pt x="963041" y="574421"/>
                </a:lnTo>
                <a:lnTo>
                  <a:pt x="1119759" y="557022"/>
                </a:lnTo>
                <a:lnTo>
                  <a:pt x="1194689" y="547497"/>
                </a:lnTo>
                <a:lnTo>
                  <a:pt x="1267079" y="537464"/>
                </a:lnTo>
                <a:lnTo>
                  <a:pt x="1336929" y="526923"/>
                </a:lnTo>
                <a:lnTo>
                  <a:pt x="1403858" y="516001"/>
                </a:lnTo>
                <a:lnTo>
                  <a:pt x="1467739" y="504698"/>
                </a:lnTo>
                <a:lnTo>
                  <a:pt x="1528572" y="492887"/>
                </a:lnTo>
                <a:lnTo>
                  <a:pt x="1585976" y="480822"/>
                </a:lnTo>
                <a:lnTo>
                  <a:pt x="1639697" y="468249"/>
                </a:lnTo>
                <a:lnTo>
                  <a:pt x="1689862" y="455422"/>
                </a:lnTo>
                <a:lnTo>
                  <a:pt x="1736090" y="442341"/>
                </a:lnTo>
                <a:lnTo>
                  <a:pt x="1778254" y="429006"/>
                </a:lnTo>
                <a:lnTo>
                  <a:pt x="1816227" y="415417"/>
                </a:lnTo>
                <a:lnTo>
                  <a:pt x="1878838" y="387477"/>
                </a:lnTo>
                <a:lnTo>
                  <a:pt x="1922018" y="359029"/>
                </a:lnTo>
                <a:lnTo>
                  <a:pt x="1931924" y="348869"/>
                </a:lnTo>
                <a:lnTo>
                  <a:pt x="1936877" y="343789"/>
                </a:lnTo>
                <a:lnTo>
                  <a:pt x="1937131" y="343408"/>
                </a:lnTo>
                <a:lnTo>
                  <a:pt x="1937385" y="342900"/>
                </a:lnTo>
                <a:lnTo>
                  <a:pt x="1941118" y="336550"/>
                </a:lnTo>
                <a:lnTo>
                  <a:pt x="1941868" y="335280"/>
                </a:lnTo>
                <a:lnTo>
                  <a:pt x="1945767" y="328676"/>
                </a:lnTo>
                <a:lnTo>
                  <a:pt x="1946275" y="327406"/>
                </a:lnTo>
                <a:lnTo>
                  <a:pt x="1946529" y="326644"/>
                </a:lnTo>
                <a:lnTo>
                  <a:pt x="1946998" y="324231"/>
                </a:lnTo>
                <a:lnTo>
                  <a:pt x="1947392" y="322199"/>
                </a:lnTo>
                <a:lnTo>
                  <a:pt x="1949323" y="312420"/>
                </a:lnTo>
                <a:lnTo>
                  <a:pt x="1951824" y="300101"/>
                </a:lnTo>
                <a:lnTo>
                  <a:pt x="1952015" y="299173"/>
                </a:lnTo>
                <a:lnTo>
                  <a:pt x="1952650" y="298069"/>
                </a:lnTo>
                <a:lnTo>
                  <a:pt x="1959000" y="287020"/>
                </a:lnTo>
                <a:lnTo>
                  <a:pt x="1959229" y="286613"/>
                </a:lnTo>
                <a:lnTo>
                  <a:pt x="1960067" y="285750"/>
                </a:lnTo>
                <a:lnTo>
                  <a:pt x="1971941" y="273431"/>
                </a:lnTo>
                <a:lnTo>
                  <a:pt x="2013331" y="245999"/>
                </a:lnTo>
                <a:lnTo>
                  <a:pt x="2074545" y="218694"/>
                </a:lnTo>
                <a:lnTo>
                  <a:pt x="2112010" y="205232"/>
                </a:lnTo>
                <a:lnTo>
                  <a:pt x="2153793" y="192151"/>
                </a:lnTo>
                <a:lnTo>
                  <a:pt x="2199640" y="179070"/>
                </a:lnTo>
                <a:lnTo>
                  <a:pt x="2249551" y="166370"/>
                </a:lnTo>
                <a:lnTo>
                  <a:pt x="2303018" y="153924"/>
                </a:lnTo>
                <a:lnTo>
                  <a:pt x="2360168" y="141859"/>
                </a:lnTo>
                <a:lnTo>
                  <a:pt x="2420747" y="130175"/>
                </a:lnTo>
                <a:lnTo>
                  <a:pt x="2484501" y="118872"/>
                </a:lnTo>
                <a:lnTo>
                  <a:pt x="2551303" y="107823"/>
                </a:lnTo>
                <a:lnTo>
                  <a:pt x="2620899" y="97409"/>
                </a:lnTo>
                <a:lnTo>
                  <a:pt x="2693289" y="87376"/>
                </a:lnTo>
                <a:lnTo>
                  <a:pt x="2768092" y="77851"/>
                </a:lnTo>
                <a:lnTo>
                  <a:pt x="2924429" y="60452"/>
                </a:lnTo>
                <a:lnTo>
                  <a:pt x="3088640" y="45466"/>
                </a:lnTo>
                <a:lnTo>
                  <a:pt x="3173095" y="38862"/>
                </a:lnTo>
                <a:lnTo>
                  <a:pt x="3346450" y="27686"/>
                </a:lnTo>
                <a:lnTo>
                  <a:pt x="3423488" y="24168"/>
                </a:lnTo>
                <a:lnTo>
                  <a:pt x="3366643" y="30099"/>
                </a:lnTo>
                <a:lnTo>
                  <a:pt x="3199892" y="52451"/>
                </a:lnTo>
                <a:lnTo>
                  <a:pt x="3118358" y="65659"/>
                </a:lnTo>
                <a:lnTo>
                  <a:pt x="3038475" y="80137"/>
                </a:lnTo>
                <a:lnTo>
                  <a:pt x="2960243" y="95758"/>
                </a:lnTo>
                <a:lnTo>
                  <a:pt x="2883916" y="112649"/>
                </a:lnTo>
                <a:lnTo>
                  <a:pt x="2809621" y="130683"/>
                </a:lnTo>
                <a:lnTo>
                  <a:pt x="2737612" y="149733"/>
                </a:lnTo>
                <a:lnTo>
                  <a:pt x="2667889" y="169799"/>
                </a:lnTo>
                <a:lnTo>
                  <a:pt x="2600833" y="190754"/>
                </a:lnTo>
                <a:lnTo>
                  <a:pt x="2536444" y="212725"/>
                </a:lnTo>
                <a:lnTo>
                  <a:pt x="2474976" y="235458"/>
                </a:lnTo>
                <a:lnTo>
                  <a:pt x="2416556" y="259080"/>
                </a:lnTo>
                <a:lnTo>
                  <a:pt x="2361311" y="283337"/>
                </a:lnTo>
                <a:lnTo>
                  <a:pt x="2309495" y="308229"/>
                </a:lnTo>
                <a:lnTo>
                  <a:pt x="2261362" y="333883"/>
                </a:lnTo>
                <a:lnTo>
                  <a:pt x="2216912" y="360045"/>
                </a:lnTo>
                <a:lnTo>
                  <a:pt x="2176272" y="386842"/>
                </a:lnTo>
                <a:lnTo>
                  <a:pt x="2139696" y="414020"/>
                </a:lnTo>
                <a:lnTo>
                  <a:pt x="2107438" y="441706"/>
                </a:lnTo>
                <a:lnTo>
                  <a:pt x="2079625" y="469773"/>
                </a:lnTo>
                <a:lnTo>
                  <a:pt x="2037715" y="527050"/>
                </a:lnTo>
                <a:lnTo>
                  <a:pt x="2023999" y="556895"/>
                </a:lnTo>
                <a:lnTo>
                  <a:pt x="2023872" y="557149"/>
                </a:lnTo>
                <a:lnTo>
                  <a:pt x="2015871" y="585597"/>
                </a:lnTo>
                <a:lnTo>
                  <a:pt x="2015617" y="586359"/>
                </a:lnTo>
                <a:lnTo>
                  <a:pt x="2015490" y="588010"/>
                </a:lnTo>
                <a:lnTo>
                  <a:pt x="2010308" y="643547"/>
                </a:lnTo>
                <a:lnTo>
                  <a:pt x="2010206" y="643890"/>
                </a:lnTo>
                <a:lnTo>
                  <a:pt x="2002663" y="670839"/>
                </a:lnTo>
                <a:lnTo>
                  <a:pt x="2002434" y="671322"/>
                </a:lnTo>
                <a:lnTo>
                  <a:pt x="1989709" y="698754"/>
                </a:lnTo>
                <a:lnTo>
                  <a:pt x="1972056" y="726313"/>
                </a:lnTo>
                <a:lnTo>
                  <a:pt x="1922526" y="780923"/>
                </a:lnTo>
                <a:lnTo>
                  <a:pt x="1890903" y="807974"/>
                </a:lnTo>
                <a:lnTo>
                  <a:pt x="1855089" y="834644"/>
                </a:lnTo>
                <a:lnTo>
                  <a:pt x="1815084" y="861060"/>
                </a:lnTo>
                <a:lnTo>
                  <a:pt x="1771142" y="886841"/>
                </a:lnTo>
                <a:lnTo>
                  <a:pt x="1723390" y="912241"/>
                </a:lnTo>
                <a:lnTo>
                  <a:pt x="1671955" y="937006"/>
                </a:lnTo>
                <a:lnTo>
                  <a:pt x="1617218" y="961136"/>
                </a:lnTo>
                <a:lnTo>
                  <a:pt x="1559052" y="984631"/>
                </a:lnTo>
                <a:lnTo>
                  <a:pt x="1497838" y="1007237"/>
                </a:lnTo>
                <a:lnTo>
                  <a:pt x="1433830" y="1029081"/>
                </a:lnTo>
                <a:lnTo>
                  <a:pt x="1367028" y="1049909"/>
                </a:lnTo>
                <a:lnTo>
                  <a:pt x="1297686" y="1069848"/>
                </a:lnTo>
                <a:lnTo>
                  <a:pt x="1225804" y="1088898"/>
                </a:lnTo>
                <a:lnTo>
                  <a:pt x="1151763" y="1106932"/>
                </a:lnTo>
                <a:lnTo>
                  <a:pt x="1075690" y="1123696"/>
                </a:lnTo>
                <a:lnTo>
                  <a:pt x="997712" y="1139317"/>
                </a:lnTo>
                <a:lnTo>
                  <a:pt x="918083" y="1153795"/>
                </a:lnTo>
                <a:lnTo>
                  <a:pt x="836930" y="1166876"/>
                </a:lnTo>
                <a:lnTo>
                  <a:pt x="670433" y="1189101"/>
                </a:lnTo>
                <a:lnTo>
                  <a:pt x="585724" y="1198118"/>
                </a:lnTo>
                <a:lnTo>
                  <a:pt x="500126" y="1205484"/>
                </a:lnTo>
                <a:lnTo>
                  <a:pt x="413766" y="1211453"/>
                </a:lnTo>
                <a:lnTo>
                  <a:pt x="326898" y="1215644"/>
                </a:lnTo>
                <a:lnTo>
                  <a:pt x="239649" y="1218311"/>
                </a:lnTo>
                <a:lnTo>
                  <a:pt x="188442" y="1218844"/>
                </a:lnTo>
                <a:lnTo>
                  <a:pt x="177558" y="1225346"/>
                </a:lnTo>
                <a:lnTo>
                  <a:pt x="186550" y="1219962"/>
                </a:lnTo>
                <a:lnTo>
                  <a:pt x="188442" y="1218844"/>
                </a:lnTo>
                <a:lnTo>
                  <a:pt x="243967" y="1185672"/>
                </a:lnTo>
                <a:lnTo>
                  <a:pt x="247015" y="1183894"/>
                </a:lnTo>
                <a:lnTo>
                  <a:pt x="248031" y="1179957"/>
                </a:lnTo>
                <a:lnTo>
                  <a:pt x="246126" y="1177036"/>
                </a:lnTo>
                <a:lnTo>
                  <a:pt x="244348" y="1173988"/>
                </a:lnTo>
                <a:lnTo>
                  <a:pt x="240538" y="1172972"/>
                </a:lnTo>
                <a:lnTo>
                  <a:pt x="237490" y="1174750"/>
                </a:lnTo>
                <a:lnTo>
                  <a:pt x="152400" y="1225550"/>
                </a:lnTo>
                <a:lnTo>
                  <a:pt x="238506" y="1274699"/>
                </a:lnTo>
                <a:lnTo>
                  <a:pt x="241554" y="1276350"/>
                </a:lnTo>
                <a:lnTo>
                  <a:pt x="245364" y="1275334"/>
                </a:lnTo>
                <a:lnTo>
                  <a:pt x="248920" y="1269238"/>
                </a:lnTo>
                <a:lnTo>
                  <a:pt x="247777" y="1265301"/>
                </a:lnTo>
                <a:lnTo>
                  <a:pt x="244729" y="1263650"/>
                </a:lnTo>
                <a:lnTo>
                  <a:pt x="188849" y="1231773"/>
                </a:lnTo>
                <a:lnTo>
                  <a:pt x="188429" y="1231544"/>
                </a:lnTo>
                <a:lnTo>
                  <a:pt x="240030" y="1231011"/>
                </a:lnTo>
                <a:lnTo>
                  <a:pt x="327533" y="1228344"/>
                </a:lnTo>
                <a:lnTo>
                  <a:pt x="414528" y="1224026"/>
                </a:lnTo>
                <a:lnTo>
                  <a:pt x="501142" y="1218184"/>
                </a:lnTo>
                <a:lnTo>
                  <a:pt x="586994" y="1210691"/>
                </a:lnTo>
                <a:lnTo>
                  <a:pt x="672211" y="1201801"/>
                </a:lnTo>
                <a:lnTo>
                  <a:pt x="838962" y="1179449"/>
                </a:lnTo>
                <a:lnTo>
                  <a:pt x="920369" y="1166241"/>
                </a:lnTo>
                <a:lnTo>
                  <a:pt x="1000252" y="1151763"/>
                </a:lnTo>
                <a:lnTo>
                  <a:pt x="1078484" y="1136142"/>
                </a:lnTo>
                <a:lnTo>
                  <a:pt x="1154811" y="1119251"/>
                </a:lnTo>
                <a:lnTo>
                  <a:pt x="1229106" y="1101217"/>
                </a:lnTo>
                <a:lnTo>
                  <a:pt x="1301115" y="1082167"/>
                </a:lnTo>
                <a:lnTo>
                  <a:pt x="1370838" y="1062101"/>
                </a:lnTo>
                <a:lnTo>
                  <a:pt x="1437894" y="1041019"/>
                </a:lnTo>
                <a:lnTo>
                  <a:pt x="1502283" y="1019048"/>
                </a:lnTo>
                <a:lnTo>
                  <a:pt x="1563751" y="996315"/>
                </a:lnTo>
                <a:lnTo>
                  <a:pt x="1622298" y="972820"/>
                </a:lnTo>
                <a:lnTo>
                  <a:pt x="1677416" y="948436"/>
                </a:lnTo>
                <a:lnTo>
                  <a:pt x="1729232" y="923544"/>
                </a:lnTo>
                <a:lnTo>
                  <a:pt x="1777492" y="897890"/>
                </a:lnTo>
                <a:lnTo>
                  <a:pt x="1821942" y="871728"/>
                </a:lnTo>
                <a:lnTo>
                  <a:pt x="1862709" y="844931"/>
                </a:lnTo>
                <a:lnTo>
                  <a:pt x="1899285" y="817626"/>
                </a:lnTo>
                <a:lnTo>
                  <a:pt x="1931543" y="789813"/>
                </a:lnTo>
                <a:lnTo>
                  <a:pt x="1959483" y="761746"/>
                </a:lnTo>
                <a:lnTo>
                  <a:pt x="2001266" y="704088"/>
                </a:lnTo>
                <a:lnTo>
                  <a:pt x="2014601" y="675005"/>
                </a:lnTo>
                <a:lnTo>
                  <a:pt x="2014728" y="674751"/>
                </a:lnTo>
                <a:lnTo>
                  <a:pt x="2015972" y="670306"/>
                </a:lnTo>
                <a:lnTo>
                  <a:pt x="2022729" y="646303"/>
                </a:lnTo>
                <a:lnTo>
                  <a:pt x="2022856" y="645541"/>
                </a:lnTo>
                <a:lnTo>
                  <a:pt x="2022983" y="645160"/>
                </a:lnTo>
                <a:lnTo>
                  <a:pt x="2023198" y="642747"/>
                </a:lnTo>
                <a:lnTo>
                  <a:pt x="2028202" y="589153"/>
                </a:lnTo>
                <a:lnTo>
                  <a:pt x="2028278" y="588365"/>
                </a:lnTo>
                <a:lnTo>
                  <a:pt x="2028380" y="588010"/>
                </a:lnTo>
                <a:lnTo>
                  <a:pt x="2035771" y="561594"/>
                </a:lnTo>
                <a:lnTo>
                  <a:pt x="2066163" y="506222"/>
                </a:lnTo>
                <a:lnTo>
                  <a:pt x="2115693" y="451358"/>
                </a:lnTo>
                <a:lnTo>
                  <a:pt x="2147316" y="424180"/>
                </a:lnTo>
                <a:lnTo>
                  <a:pt x="2183130" y="397383"/>
                </a:lnTo>
                <a:lnTo>
                  <a:pt x="2223262" y="370967"/>
                </a:lnTo>
                <a:lnTo>
                  <a:pt x="2267204" y="345186"/>
                </a:lnTo>
                <a:lnTo>
                  <a:pt x="2315083" y="319786"/>
                </a:lnTo>
                <a:lnTo>
                  <a:pt x="2366518" y="295021"/>
                </a:lnTo>
                <a:lnTo>
                  <a:pt x="2421255" y="270891"/>
                </a:lnTo>
                <a:lnTo>
                  <a:pt x="2479421" y="247396"/>
                </a:lnTo>
                <a:lnTo>
                  <a:pt x="2540508" y="224790"/>
                </a:lnTo>
                <a:lnTo>
                  <a:pt x="2604643" y="202946"/>
                </a:lnTo>
                <a:lnTo>
                  <a:pt x="2671445" y="181991"/>
                </a:lnTo>
                <a:lnTo>
                  <a:pt x="2740787" y="162052"/>
                </a:lnTo>
                <a:lnTo>
                  <a:pt x="2812669" y="143002"/>
                </a:lnTo>
                <a:lnTo>
                  <a:pt x="2886710" y="125095"/>
                </a:lnTo>
                <a:lnTo>
                  <a:pt x="2962783" y="108204"/>
                </a:lnTo>
                <a:lnTo>
                  <a:pt x="3040761" y="92583"/>
                </a:lnTo>
                <a:lnTo>
                  <a:pt x="3120390" y="78105"/>
                </a:lnTo>
                <a:lnTo>
                  <a:pt x="3201543" y="65024"/>
                </a:lnTo>
                <a:lnTo>
                  <a:pt x="3367913" y="42799"/>
                </a:lnTo>
                <a:lnTo>
                  <a:pt x="3452749" y="33782"/>
                </a:lnTo>
                <a:lnTo>
                  <a:pt x="3538347" y="26416"/>
                </a:lnTo>
                <a:lnTo>
                  <a:pt x="3624707" y="20447"/>
                </a:lnTo>
                <a:lnTo>
                  <a:pt x="3711575" y="16256"/>
                </a:lnTo>
                <a:lnTo>
                  <a:pt x="3798824" y="13589"/>
                </a:lnTo>
                <a:lnTo>
                  <a:pt x="3886200" y="12700"/>
                </a:lnTo>
                <a:lnTo>
                  <a:pt x="3886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508095-30D4-AE4A-B6DF-52C8DE6F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5889" y="253441"/>
            <a:ext cx="63284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RBAC </a:t>
            </a:r>
            <a:r>
              <a:rPr spc="-10" dirty="0"/>
              <a:t>Functional</a:t>
            </a:r>
            <a:r>
              <a:rPr spc="7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087955"/>
            <a:ext cx="8630920" cy="2971326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490"/>
              </a:spcBef>
            </a:pPr>
            <a:r>
              <a:rPr sz="2700" spc="-15" dirty="0">
                <a:latin typeface="Carlito"/>
                <a:cs typeface="Carlito"/>
              </a:rPr>
              <a:t>System </a:t>
            </a:r>
            <a:r>
              <a:rPr sz="2700" dirty="0">
                <a:latin typeface="Carlito"/>
                <a:cs typeface="Carlito"/>
              </a:rPr>
              <a:t>Manager</a:t>
            </a:r>
            <a:r>
              <a:rPr sz="2700" spc="-145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APIs:</a:t>
            </a:r>
            <a:endParaRPr sz="2700" dirty="0">
              <a:latin typeface="Carlito"/>
              <a:cs typeface="Carlito"/>
            </a:endParaRPr>
          </a:p>
          <a:p>
            <a:pPr marL="737870" indent="-34480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738505" algn="l"/>
              </a:tabLst>
            </a:pPr>
            <a:r>
              <a:rPr sz="2700" spc="-10" dirty="0">
                <a:latin typeface="Carlito"/>
                <a:cs typeface="Carlito"/>
              </a:rPr>
              <a:t>createSession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spc="-5" dirty="0">
                <a:latin typeface="Carlito"/>
                <a:cs typeface="Carlito"/>
              </a:rPr>
              <a:t>authenticate, </a:t>
            </a:r>
            <a:r>
              <a:rPr sz="2700" spc="-10" dirty="0">
                <a:latin typeface="Carlito"/>
                <a:cs typeface="Carlito"/>
              </a:rPr>
              <a:t>activate</a:t>
            </a:r>
            <a:r>
              <a:rPr sz="2700" spc="-27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roles</a:t>
            </a:r>
            <a:endParaRPr sz="2700" dirty="0">
              <a:latin typeface="Carlito"/>
              <a:cs typeface="Carlito"/>
            </a:endParaRPr>
          </a:p>
          <a:p>
            <a:pPr marL="737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38505" algn="l"/>
              </a:tabLst>
            </a:pPr>
            <a:r>
              <a:rPr sz="2700" dirty="0">
                <a:latin typeface="Carlito"/>
                <a:cs typeface="Carlito"/>
              </a:rPr>
              <a:t>checkAccess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dirty="0">
                <a:latin typeface="Carlito"/>
                <a:cs typeface="Carlito"/>
              </a:rPr>
              <a:t>permission</a:t>
            </a:r>
            <a:r>
              <a:rPr sz="2700" spc="-15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check</a:t>
            </a:r>
          </a:p>
          <a:p>
            <a:pPr marL="737870" indent="-344805">
              <a:lnSpc>
                <a:spcPct val="100000"/>
              </a:lnSpc>
              <a:buAutoNum type="arabicPeriod"/>
              <a:tabLst>
                <a:tab pos="738505" algn="l"/>
              </a:tabLst>
            </a:pPr>
            <a:r>
              <a:rPr sz="2700" spc="-5" dirty="0">
                <a:latin typeface="Carlito"/>
                <a:cs typeface="Carlito"/>
              </a:rPr>
              <a:t>sessionPermissions </a:t>
            </a:r>
            <a:r>
              <a:rPr sz="2700" spc="-155" dirty="0">
                <a:latin typeface="Arial"/>
                <a:cs typeface="Arial"/>
              </a:rPr>
              <a:t>– </a:t>
            </a:r>
            <a:r>
              <a:rPr sz="2700" dirty="0">
                <a:latin typeface="Carlito"/>
                <a:cs typeface="Carlito"/>
              </a:rPr>
              <a:t>all perms active </a:t>
            </a:r>
            <a:r>
              <a:rPr sz="2700" spc="-20" dirty="0">
                <a:latin typeface="Carlito"/>
                <a:cs typeface="Carlito"/>
              </a:rPr>
              <a:t>for</a:t>
            </a:r>
            <a:r>
              <a:rPr sz="2700" spc="-19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user</a:t>
            </a:r>
          </a:p>
          <a:p>
            <a:pPr marL="737870" indent="-344805">
              <a:lnSpc>
                <a:spcPct val="100000"/>
              </a:lnSpc>
              <a:buAutoNum type="arabicPeriod"/>
              <a:tabLst>
                <a:tab pos="738505" algn="l"/>
              </a:tabLst>
            </a:pPr>
            <a:r>
              <a:rPr sz="2700" spc="-5" dirty="0">
                <a:latin typeface="Carlito"/>
                <a:cs typeface="Carlito"/>
              </a:rPr>
              <a:t>sessionRoles </a:t>
            </a:r>
            <a:r>
              <a:rPr sz="2700" spc="-155" dirty="0">
                <a:latin typeface="Arial"/>
                <a:cs typeface="Arial"/>
              </a:rPr>
              <a:t>– </a:t>
            </a:r>
            <a:r>
              <a:rPr sz="2700" spc="-10" dirty="0">
                <a:latin typeface="Carlito"/>
                <a:cs typeface="Carlito"/>
              </a:rPr>
              <a:t>return </a:t>
            </a:r>
            <a:r>
              <a:rPr sz="2700" dirty="0">
                <a:latin typeface="Carlito"/>
                <a:cs typeface="Carlito"/>
              </a:rPr>
              <a:t>all </a:t>
            </a:r>
            <a:r>
              <a:rPr sz="2700" spc="-10" dirty="0">
                <a:latin typeface="Carlito"/>
                <a:cs typeface="Carlito"/>
              </a:rPr>
              <a:t>roles</a:t>
            </a:r>
            <a:r>
              <a:rPr sz="2700" spc="-165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active</a:t>
            </a:r>
          </a:p>
          <a:p>
            <a:pPr marL="737870" indent="-3448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38505" algn="l"/>
              </a:tabLst>
            </a:pPr>
            <a:r>
              <a:rPr sz="2700" spc="-5" dirty="0">
                <a:latin typeface="Carlito"/>
                <a:cs typeface="Carlito"/>
              </a:rPr>
              <a:t>addActiveRole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dirty="0">
                <a:latin typeface="Carlito"/>
                <a:cs typeface="Carlito"/>
              </a:rPr>
              <a:t>add </a:t>
            </a:r>
            <a:r>
              <a:rPr sz="2700" spc="-10" dirty="0">
                <a:latin typeface="Carlito"/>
                <a:cs typeface="Carlito"/>
              </a:rPr>
              <a:t>new role to</a:t>
            </a:r>
            <a:r>
              <a:rPr sz="2700" spc="-16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session</a:t>
            </a:r>
          </a:p>
          <a:p>
            <a:pPr marL="737870" indent="-344805">
              <a:lnSpc>
                <a:spcPct val="100000"/>
              </a:lnSpc>
              <a:buAutoNum type="arabicPeriod"/>
              <a:tabLst>
                <a:tab pos="738505" algn="l"/>
              </a:tabLst>
            </a:pPr>
            <a:r>
              <a:rPr sz="2700" spc="-10" dirty="0">
                <a:latin typeface="Carlito"/>
                <a:cs typeface="Carlito"/>
              </a:rPr>
              <a:t>dropActiveRole </a:t>
            </a:r>
            <a:r>
              <a:rPr sz="2700" spc="-150" dirty="0">
                <a:latin typeface="Arial"/>
                <a:cs typeface="Arial"/>
              </a:rPr>
              <a:t>– </a:t>
            </a:r>
            <a:r>
              <a:rPr sz="2700" spc="-10" dirty="0">
                <a:latin typeface="Carlito"/>
                <a:cs typeface="Carlito"/>
              </a:rPr>
              <a:t>remove role </a:t>
            </a:r>
            <a:r>
              <a:rPr sz="2700" spc="-15" dirty="0">
                <a:latin typeface="Carlito"/>
                <a:cs typeface="Carlito"/>
              </a:rPr>
              <a:t>from</a:t>
            </a:r>
            <a:r>
              <a:rPr sz="2700" spc="-130" dirty="0">
                <a:latin typeface="Carlito"/>
                <a:cs typeface="Carlito"/>
              </a:rPr>
              <a:t> </a:t>
            </a:r>
            <a:r>
              <a:rPr sz="2700" dirty="0">
                <a:latin typeface="Carlito"/>
                <a:cs typeface="Carlito"/>
              </a:rPr>
              <a:t>session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EB1E00-A7F3-E244-8AEF-C7D99841B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6670" y="212725"/>
            <a:ext cx="9132208" cy="4284000"/>
          </a:xfrm>
          <a:prstGeom prst="rect">
            <a:avLst/>
          </a:prstGeom>
          <a:blipFill>
            <a:blip r:embed="rId2" cstate="print"/>
            <a:stretch>
              <a:fillRect t="115" b="-117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C8CC46E-A43E-3E49-BC7D-AD9378AF1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" y="4311650"/>
            <a:ext cx="2387600" cy="838200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1C7C695-C5AD-2E42-89F8-C6C0E192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54" y="310687"/>
            <a:ext cx="2857500" cy="534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0"/>
            <a:ext cx="1427480" cy="24669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>
                <a:solidFill>
                  <a:srgbClr val="001F5F"/>
                </a:solidFill>
                <a:latin typeface="Carlito"/>
                <a:cs typeface="Carlito"/>
              </a:rPr>
              <a:t>5 </a:t>
            </a:r>
            <a:r>
              <a:rPr sz="4000" spc="-229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4000" spc="-3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4000" spc="5" dirty="0">
                <a:solidFill>
                  <a:srgbClr val="001F5F"/>
                </a:solidFill>
                <a:latin typeface="Carlito"/>
                <a:cs typeface="Carlito"/>
              </a:rPr>
              <a:t>8</a:t>
            </a:r>
            <a:endParaRPr sz="4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4000" spc="1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na</a:t>
            </a:r>
            <a:r>
              <a:rPr sz="4000" spc="15" dirty="0">
                <a:solidFill>
                  <a:srgbClr val="001F5F"/>
                </a:solidFill>
                <a:latin typeface="Carlito"/>
                <a:cs typeface="Carlito"/>
              </a:rPr>
              <a:t>b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le  </a:t>
            </a:r>
            <a:r>
              <a:rPr sz="4000" spc="-10" dirty="0">
                <a:solidFill>
                  <a:srgbClr val="001F5F"/>
                </a:solidFill>
                <a:latin typeface="Carlito"/>
                <a:cs typeface="Carlito"/>
              </a:rPr>
              <a:t>LDAP  </a:t>
            </a:r>
            <a:r>
              <a:rPr sz="4000" spc="5" dirty="0">
                <a:solidFill>
                  <a:srgbClr val="001F5F"/>
                </a:solidFill>
                <a:latin typeface="Carlito"/>
                <a:cs typeface="Carlito"/>
              </a:rPr>
              <a:t>SSL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6588" y="176180"/>
            <a:ext cx="5608320" cy="4529455"/>
            <a:chOff x="2926588" y="176180"/>
            <a:chExt cx="5608320" cy="4529455"/>
          </a:xfrm>
        </p:grpSpPr>
        <p:sp>
          <p:nvSpPr>
            <p:cNvPr id="4" name="object 4"/>
            <p:cNvSpPr/>
            <p:nvPr/>
          </p:nvSpPr>
          <p:spPr>
            <a:xfrm>
              <a:off x="2926588" y="176180"/>
              <a:ext cx="5607812" cy="45291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1200" y="2505456"/>
              <a:ext cx="1981200" cy="1066800"/>
            </a:xfrm>
            <a:custGeom>
              <a:avLst/>
              <a:gdLst/>
              <a:ahLst/>
              <a:cxnLst/>
              <a:rect l="l" t="t" r="r" b="b"/>
              <a:pathLst>
                <a:path w="1981200" h="1066800">
                  <a:moveTo>
                    <a:pt x="0" y="533400"/>
                  </a:moveTo>
                  <a:lnTo>
                    <a:pt x="7717" y="466481"/>
                  </a:lnTo>
                  <a:lnTo>
                    <a:pt x="30252" y="402046"/>
                  </a:lnTo>
                  <a:lnTo>
                    <a:pt x="66675" y="340593"/>
                  </a:lnTo>
                  <a:lnTo>
                    <a:pt x="116059" y="282623"/>
                  </a:lnTo>
                  <a:lnTo>
                    <a:pt x="145322" y="255100"/>
                  </a:lnTo>
                  <a:lnTo>
                    <a:pt x="177476" y="228634"/>
                  </a:lnTo>
                  <a:lnTo>
                    <a:pt x="212406" y="203289"/>
                  </a:lnTo>
                  <a:lnTo>
                    <a:pt x="249997" y="179127"/>
                  </a:lnTo>
                  <a:lnTo>
                    <a:pt x="290131" y="156209"/>
                  </a:lnTo>
                  <a:lnTo>
                    <a:pt x="332693" y="134600"/>
                  </a:lnTo>
                  <a:lnTo>
                    <a:pt x="377568" y="114360"/>
                  </a:lnTo>
                  <a:lnTo>
                    <a:pt x="424638" y="95553"/>
                  </a:lnTo>
                  <a:lnTo>
                    <a:pt x="473789" y="78241"/>
                  </a:lnTo>
                  <a:lnTo>
                    <a:pt x="524903" y="62486"/>
                  </a:lnTo>
                  <a:lnTo>
                    <a:pt x="577866" y="48350"/>
                  </a:lnTo>
                  <a:lnTo>
                    <a:pt x="632560" y="35897"/>
                  </a:lnTo>
                  <a:lnTo>
                    <a:pt x="688870" y="25189"/>
                  </a:lnTo>
                  <a:lnTo>
                    <a:pt x="746680" y="16287"/>
                  </a:lnTo>
                  <a:lnTo>
                    <a:pt x="805874" y="9255"/>
                  </a:lnTo>
                  <a:lnTo>
                    <a:pt x="866336" y="4155"/>
                  </a:lnTo>
                  <a:lnTo>
                    <a:pt x="927950" y="1049"/>
                  </a:lnTo>
                  <a:lnTo>
                    <a:pt x="990600" y="0"/>
                  </a:lnTo>
                  <a:lnTo>
                    <a:pt x="1053249" y="1049"/>
                  </a:lnTo>
                  <a:lnTo>
                    <a:pt x="1114863" y="4155"/>
                  </a:lnTo>
                  <a:lnTo>
                    <a:pt x="1175325" y="9255"/>
                  </a:lnTo>
                  <a:lnTo>
                    <a:pt x="1234519" y="16287"/>
                  </a:lnTo>
                  <a:lnTo>
                    <a:pt x="1292329" y="25189"/>
                  </a:lnTo>
                  <a:lnTo>
                    <a:pt x="1348639" y="35897"/>
                  </a:lnTo>
                  <a:lnTo>
                    <a:pt x="1403333" y="48350"/>
                  </a:lnTo>
                  <a:lnTo>
                    <a:pt x="1456296" y="62486"/>
                  </a:lnTo>
                  <a:lnTo>
                    <a:pt x="1507410" y="78241"/>
                  </a:lnTo>
                  <a:lnTo>
                    <a:pt x="1556561" y="95553"/>
                  </a:lnTo>
                  <a:lnTo>
                    <a:pt x="1603631" y="114360"/>
                  </a:lnTo>
                  <a:lnTo>
                    <a:pt x="1648506" y="134600"/>
                  </a:lnTo>
                  <a:lnTo>
                    <a:pt x="1691068" y="156210"/>
                  </a:lnTo>
                  <a:lnTo>
                    <a:pt x="1731202" y="179127"/>
                  </a:lnTo>
                  <a:lnTo>
                    <a:pt x="1768793" y="203289"/>
                  </a:lnTo>
                  <a:lnTo>
                    <a:pt x="1803723" y="228634"/>
                  </a:lnTo>
                  <a:lnTo>
                    <a:pt x="1835877" y="255100"/>
                  </a:lnTo>
                  <a:lnTo>
                    <a:pt x="1865140" y="282623"/>
                  </a:lnTo>
                  <a:lnTo>
                    <a:pt x="1891394" y="311141"/>
                  </a:lnTo>
                  <a:lnTo>
                    <a:pt x="1934413" y="370915"/>
                  </a:lnTo>
                  <a:lnTo>
                    <a:pt x="1964008" y="433922"/>
                  </a:lnTo>
                  <a:lnTo>
                    <a:pt x="1979251" y="499661"/>
                  </a:lnTo>
                  <a:lnTo>
                    <a:pt x="1981200" y="533400"/>
                  </a:lnTo>
                  <a:lnTo>
                    <a:pt x="1979251" y="567138"/>
                  </a:lnTo>
                  <a:lnTo>
                    <a:pt x="1973482" y="600318"/>
                  </a:lnTo>
                  <a:lnTo>
                    <a:pt x="1950947" y="664753"/>
                  </a:lnTo>
                  <a:lnTo>
                    <a:pt x="1914524" y="726206"/>
                  </a:lnTo>
                  <a:lnTo>
                    <a:pt x="1865140" y="784176"/>
                  </a:lnTo>
                  <a:lnTo>
                    <a:pt x="1835877" y="811699"/>
                  </a:lnTo>
                  <a:lnTo>
                    <a:pt x="1803723" y="838165"/>
                  </a:lnTo>
                  <a:lnTo>
                    <a:pt x="1768793" y="863510"/>
                  </a:lnTo>
                  <a:lnTo>
                    <a:pt x="1731202" y="887672"/>
                  </a:lnTo>
                  <a:lnTo>
                    <a:pt x="1691068" y="910590"/>
                  </a:lnTo>
                  <a:lnTo>
                    <a:pt x="1648506" y="932199"/>
                  </a:lnTo>
                  <a:lnTo>
                    <a:pt x="1603631" y="952439"/>
                  </a:lnTo>
                  <a:lnTo>
                    <a:pt x="1556561" y="971246"/>
                  </a:lnTo>
                  <a:lnTo>
                    <a:pt x="1507410" y="988558"/>
                  </a:lnTo>
                  <a:lnTo>
                    <a:pt x="1456296" y="1004313"/>
                  </a:lnTo>
                  <a:lnTo>
                    <a:pt x="1403333" y="1018449"/>
                  </a:lnTo>
                  <a:lnTo>
                    <a:pt x="1348639" y="1030902"/>
                  </a:lnTo>
                  <a:lnTo>
                    <a:pt x="1292329" y="1041610"/>
                  </a:lnTo>
                  <a:lnTo>
                    <a:pt x="1234519" y="1050512"/>
                  </a:lnTo>
                  <a:lnTo>
                    <a:pt x="1175325" y="1057544"/>
                  </a:lnTo>
                  <a:lnTo>
                    <a:pt x="1114863" y="1062644"/>
                  </a:lnTo>
                  <a:lnTo>
                    <a:pt x="1053249" y="1065750"/>
                  </a:lnTo>
                  <a:lnTo>
                    <a:pt x="990600" y="1066800"/>
                  </a:lnTo>
                  <a:lnTo>
                    <a:pt x="927950" y="1065750"/>
                  </a:lnTo>
                  <a:lnTo>
                    <a:pt x="866336" y="1062644"/>
                  </a:lnTo>
                  <a:lnTo>
                    <a:pt x="805874" y="1057544"/>
                  </a:lnTo>
                  <a:lnTo>
                    <a:pt x="746680" y="1050512"/>
                  </a:lnTo>
                  <a:lnTo>
                    <a:pt x="688870" y="1041610"/>
                  </a:lnTo>
                  <a:lnTo>
                    <a:pt x="632560" y="1030902"/>
                  </a:lnTo>
                  <a:lnTo>
                    <a:pt x="577866" y="1018449"/>
                  </a:lnTo>
                  <a:lnTo>
                    <a:pt x="524903" y="1004313"/>
                  </a:lnTo>
                  <a:lnTo>
                    <a:pt x="473789" y="988558"/>
                  </a:lnTo>
                  <a:lnTo>
                    <a:pt x="424638" y="971246"/>
                  </a:lnTo>
                  <a:lnTo>
                    <a:pt x="377568" y="952439"/>
                  </a:lnTo>
                  <a:lnTo>
                    <a:pt x="332693" y="932199"/>
                  </a:lnTo>
                  <a:lnTo>
                    <a:pt x="290131" y="910589"/>
                  </a:lnTo>
                  <a:lnTo>
                    <a:pt x="249997" y="887672"/>
                  </a:lnTo>
                  <a:lnTo>
                    <a:pt x="212406" y="863510"/>
                  </a:lnTo>
                  <a:lnTo>
                    <a:pt x="177476" y="838165"/>
                  </a:lnTo>
                  <a:lnTo>
                    <a:pt x="145322" y="811699"/>
                  </a:lnTo>
                  <a:lnTo>
                    <a:pt x="116059" y="784176"/>
                  </a:lnTo>
                  <a:lnTo>
                    <a:pt x="89805" y="755658"/>
                  </a:lnTo>
                  <a:lnTo>
                    <a:pt x="46786" y="695884"/>
                  </a:lnTo>
                  <a:lnTo>
                    <a:pt x="17191" y="632877"/>
                  </a:lnTo>
                  <a:lnTo>
                    <a:pt x="1948" y="567138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69740" y="0"/>
            <a:ext cx="36156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70" dirty="0">
                <a:solidFill>
                  <a:srgbClr val="FF0000"/>
                </a:solidFill>
                <a:latin typeface="Times New Roman"/>
                <a:cs typeface="Times New Roman"/>
              </a:rPr>
              <a:t>confidentiality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9365A3-712D-444C-A145-F1A6068E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412" y="1277569"/>
            <a:ext cx="771017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</a:rPr>
              <a:t>How do </a:t>
            </a:r>
            <a:r>
              <a:rPr spc="-30" dirty="0">
                <a:solidFill>
                  <a:srgbClr val="000000"/>
                </a:solidFill>
              </a:rPr>
              <a:t>we </a:t>
            </a:r>
            <a:r>
              <a:rPr spc="-15" dirty="0">
                <a:solidFill>
                  <a:srgbClr val="000000"/>
                </a:solidFill>
              </a:rPr>
              <a:t>ensure that </a:t>
            </a:r>
            <a:r>
              <a:rPr spc="-5" dirty="0">
                <a:solidFill>
                  <a:srgbClr val="000000"/>
                </a:solidFill>
              </a:rPr>
              <a:t>our  </a:t>
            </a:r>
            <a:r>
              <a:rPr spc="-15" dirty="0">
                <a:solidFill>
                  <a:srgbClr val="000000"/>
                </a:solidFill>
              </a:rPr>
              <a:t>software </a:t>
            </a:r>
            <a:r>
              <a:rPr spc="-10" dirty="0">
                <a:solidFill>
                  <a:srgbClr val="000000"/>
                </a:solidFill>
              </a:rPr>
              <a:t>is </a:t>
            </a:r>
            <a:r>
              <a:rPr spc="-15" dirty="0">
                <a:solidFill>
                  <a:srgbClr val="000000"/>
                </a:solidFill>
              </a:rPr>
              <a:t>free </a:t>
            </a:r>
            <a:r>
              <a:rPr spc="5" dirty="0">
                <a:solidFill>
                  <a:srgbClr val="000000"/>
                </a:solidFill>
              </a:rPr>
              <a:t>of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vulnerabilities?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0D4C39-BDAF-DE42-8F45-64310A186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0"/>
            <a:ext cx="2148840" cy="18567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9. </a:t>
            </a:r>
            <a:r>
              <a:rPr sz="4000" spc="5" dirty="0"/>
              <a:t>Enable  </a:t>
            </a:r>
            <a:r>
              <a:rPr sz="4000" dirty="0"/>
              <a:t>Spring  Se</a:t>
            </a:r>
            <a:r>
              <a:rPr sz="4000" spc="10" dirty="0"/>
              <a:t>c</a:t>
            </a:r>
            <a:r>
              <a:rPr sz="4000" spc="-5" dirty="0"/>
              <a:t>urity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971800" y="252380"/>
            <a:ext cx="5608320" cy="4529455"/>
            <a:chOff x="2971800" y="252380"/>
            <a:chExt cx="5608320" cy="4529455"/>
          </a:xfrm>
        </p:grpSpPr>
        <p:sp>
          <p:nvSpPr>
            <p:cNvPr id="4" name="object 4"/>
            <p:cNvSpPr/>
            <p:nvPr/>
          </p:nvSpPr>
          <p:spPr>
            <a:xfrm>
              <a:off x="2971800" y="252380"/>
              <a:ext cx="5607811" cy="45291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38600" y="2674912"/>
              <a:ext cx="1116037" cy="1116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3600" y="340995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114300"/>
                  </a:moveTo>
                  <a:lnTo>
                    <a:pt x="31961" y="82215"/>
                  </a:lnTo>
                  <a:lnTo>
                    <a:pt x="85986" y="62703"/>
                  </a:lnTo>
                  <a:lnTo>
                    <a:pt x="163054" y="45141"/>
                  </a:lnTo>
                  <a:lnTo>
                    <a:pt x="209390" y="37211"/>
                  </a:lnTo>
                  <a:lnTo>
                    <a:pt x="260481" y="29912"/>
                  </a:lnTo>
                  <a:lnTo>
                    <a:pt x="315990" y="23293"/>
                  </a:lnTo>
                  <a:lnTo>
                    <a:pt x="375582" y="17401"/>
                  </a:lnTo>
                  <a:lnTo>
                    <a:pt x="438923" y="12283"/>
                  </a:lnTo>
                  <a:lnTo>
                    <a:pt x="505675" y="7989"/>
                  </a:lnTo>
                  <a:lnTo>
                    <a:pt x="575505" y="4565"/>
                  </a:lnTo>
                  <a:lnTo>
                    <a:pt x="648076" y="2061"/>
                  </a:lnTo>
                  <a:lnTo>
                    <a:pt x="723052" y="523"/>
                  </a:lnTo>
                  <a:lnTo>
                    <a:pt x="800100" y="0"/>
                  </a:lnTo>
                  <a:lnTo>
                    <a:pt x="877147" y="523"/>
                  </a:lnTo>
                  <a:lnTo>
                    <a:pt x="952123" y="2061"/>
                  </a:lnTo>
                  <a:lnTo>
                    <a:pt x="1024694" y="4565"/>
                  </a:lnTo>
                  <a:lnTo>
                    <a:pt x="1094524" y="7989"/>
                  </a:lnTo>
                  <a:lnTo>
                    <a:pt x="1161276" y="12283"/>
                  </a:lnTo>
                  <a:lnTo>
                    <a:pt x="1224617" y="17401"/>
                  </a:lnTo>
                  <a:lnTo>
                    <a:pt x="1284209" y="23293"/>
                  </a:lnTo>
                  <a:lnTo>
                    <a:pt x="1339718" y="29912"/>
                  </a:lnTo>
                  <a:lnTo>
                    <a:pt x="1390809" y="37211"/>
                  </a:lnTo>
                  <a:lnTo>
                    <a:pt x="1437145" y="45141"/>
                  </a:lnTo>
                  <a:lnTo>
                    <a:pt x="1478391" y="53654"/>
                  </a:lnTo>
                  <a:lnTo>
                    <a:pt x="1544273" y="72239"/>
                  </a:lnTo>
                  <a:lnTo>
                    <a:pt x="1585771" y="92582"/>
                  </a:lnTo>
                  <a:lnTo>
                    <a:pt x="1600200" y="114300"/>
                  </a:lnTo>
                  <a:lnTo>
                    <a:pt x="1596536" y="125306"/>
                  </a:lnTo>
                  <a:lnTo>
                    <a:pt x="1585771" y="136017"/>
                  </a:lnTo>
                  <a:lnTo>
                    <a:pt x="1544273" y="156360"/>
                  </a:lnTo>
                  <a:lnTo>
                    <a:pt x="1478391" y="174945"/>
                  </a:lnTo>
                  <a:lnTo>
                    <a:pt x="1437145" y="183458"/>
                  </a:lnTo>
                  <a:lnTo>
                    <a:pt x="1390809" y="191388"/>
                  </a:lnTo>
                  <a:lnTo>
                    <a:pt x="1339718" y="198687"/>
                  </a:lnTo>
                  <a:lnTo>
                    <a:pt x="1284209" y="205306"/>
                  </a:lnTo>
                  <a:lnTo>
                    <a:pt x="1224617" y="211198"/>
                  </a:lnTo>
                  <a:lnTo>
                    <a:pt x="1161276" y="216316"/>
                  </a:lnTo>
                  <a:lnTo>
                    <a:pt x="1094524" y="220610"/>
                  </a:lnTo>
                  <a:lnTo>
                    <a:pt x="1024694" y="224034"/>
                  </a:lnTo>
                  <a:lnTo>
                    <a:pt x="952123" y="226538"/>
                  </a:lnTo>
                  <a:lnTo>
                    <a:pt x="877147" y="228076"/>
                  </a:lnTo>
                  <a:lnTo>
                    <a:pt x="800100" y="228600"/>
                  </a:lnTo>
                  <a:lnTo>
                    <a:pt x="723052" y="228076"/>
                  </a:lnTo>
                  <a:lnTo>
                    <a:pt x="648076" y="226538"/>
                  </a:lnTo>
                  <a:lnTo>
                    <a:pt x="575505" y="224034"/>
                  </a:lnTo>
                  <a:lnTo>
                    <a:pt x="505675" y="220610"/>
                  </a:lnTo>
                  <a:lnTo>
                    <a:pt x="438923" y="216316"/>
                  </a:lnTo>
                  <a:lnTo>
                    <a:pt x="375582" y="211198"/>
                  </a:lnTo>
                  <a:lnTo>
                    <a:pt x="315990" y="205306"/>
                  </a:lnTo>
                  <a:lnTo>
                    <a:pt x="260481" y="198687"/>
                  </a:lnTo>
                  <a:lnTo>
                    <a:pt x="209390" y="191388"/>
                  </a:lnTo>
                  <a:lnTo>
                    <a:pt x="163054" y="183458"/>
                  </a:lnTo>
                  <a:lnTo>
                    <a:pt x="121808" y="174945"/>
                  </a:lnTo>
                  <a:lnTo>
                    <a:pt x="55926" y="156360"/>
                  </a:lnTo>
                  <a:lnTo>
                    <a:pt x="14428" y="136017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1101" y="2337307"/>
            <a:ext cx="168973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90"/>
              </a:spcBef>
              <a:buAutoNum type="alphaLcPeriod"/>
              <a:tabLst>
                <a:tab pos="254000" algn="l"/>
              </a:tabLst>
            </a:pPr>
            <a:r>
              <a:rPr sz="2000" spc="-5" dirty="0">
                <a:latin typeface="Carlito"/>
                <a:cs typeface="Carlito"/>
              </a:rPr>
              <a:t>Authorization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rlito"/>
              <a:buAutoNum type="alphaLcPeriod"/>
            </a:pPr>
            <a:endParaRPr sz="1950">
              <a:latin typeface="Carlito"/>
              <a:cs typeface="Carlito"/>
            </a:endParaRPr>
          </a:p>
          <a:p>
            <a:pPr marL="262255" indent="-250190">
              <a:lnSpc>
                <a:spcPct val="100000"/>
              </a:lnSpc>
              <a:buAutoNum type="alphaLcPeriod"/>
              <a:tabLst>
                <a:tab pos="262890" algn="l"/>
              </a:tabLst>
            </a:pPr>
            <a:r>
              <a:rPr sz="2000" spc="-15" dirty="0">
                <a:latin typeface="Carlito"/>
                <a:cs typeface="Carlito"/>
              </a:rPr>
              <a:t>Role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mapping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9740" y="13156"/>
            <a:ext cx="43122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locks </a:t>
            </a:r>
            <a:r>
              <a:rPr sz="44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on </a:t>
            </a:r>
            <a:r>
              <a:rPr sz="440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4400" b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1" spc="-150" dirty="0">
                <a:solidFill>
                  <a:srgbClr val="FF0000"/>
                </a:solidFill>
                <a:latin typeface="Times New Roman"/>
                <a:cs typeface="Times New Roman"/>
              </a:rPr>
              <a:t>rooms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0788DA-4C29-0848-8668-35E957AB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39446"/>
            <a:ext cx="2843530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5" dirty="0">
                <a:solidFill>
                  <a:srgbClr val="001F5F"/>
                </a:solidFill>
                <a:latin typeface="Carlito"/>
                <a:cs typeface="Carlito"/>
              </a:rPr>
              <a:t>10. </a:t>
            </a:r>
            <a:r>
              <a:rPr sz="4000" spc="-40" dirty="0">
                <a:solidFill>
                  <a:srgbClr val="001F5F"/>
                </a:solidFill>
                <a:latin typeface="Carlito"/>
                <a:cs typeface="Carlito"/>
              </a:rPr>
              <a:t>Web </a:t>
            </a:r>
            <a:r>
              <a:rPr sz="4000" spc="5" dirty="0">
                <a:solidFill>
                  <a:srgbClr val="001F5F"/>
                </a:solidFill>
                <a:latin typeface="Carlito"/>
                <a:cs typeface="Carlito"/>
              </a:rPr>
              <a:t>App  A</a:t>
            </a:r>
            <a:r>
              <a:rPr sz="4000" spc="15" dirty="0">
                <a:solidFill>
                  <a:srgbClr val="001F5F"/>
                </a:solidFill>
                <a:latin typeface="Carlito"/>
                <a:cs typeface="Carlito"/>
              </a:rPr>
              <a:t>u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thor</a:t>
            </a:r>
            <a:r>
              <a:rPr sz="4000" spc="-15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4000" spc="-75" dirty="0">
                <a:solidFill>
                  <a:srgbClr val="001F5F"/>
                </a:solidFill>
                <a:latin typeface="Carlito"/>
                <a:cs typeface="Carlito"/>
              </a:rPr>
              <a:t>z</a:t>
            </a:r>
            <a:r>
              <a:rPr sz="4000" spc="-45" dirty="0">
                <a:solidFill>
                  <a:srgbClr val="001F5F"/>
                </a:solidFill>
                <a:latin typeface="Carlito"/>
                <a:cs typeface="Carlito"/>
              </a:rPr>
              <a:t>a</a:t>
            </a:r>
            <a:r>
              <a:rPr sz="4000" dirty="0">
                <a:solidFill>
                  <a:srgbClr val="001F5F"/>
                </a:solidFill>
                <a:latin typeface="Carlito"/>
                <a:cs typeface="Carlito"/>
              </a:rPr>
              <a:t>tion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00400" y="252380"/>
            <a:ext cx="5608320" cy="4529455"/>
            <a:chOff x="3200400" y="252380"/>
            <a:chExt cx="5608320" cy="4529455"/>
          </a:xfrm>
        </p:grpSpPr>
        <p:sp>
          <p:nvSpPr>
            <p:cNvPr id="4" name="object 4"/>
            <p:cNvSpPr/>
            <p:nvPr/>
          </p:nvSpPr>
          <p:spPr>
            <a:xfrm>
              <a:off x="3200400" y="252380"/>
              <a:ext cx="5607811" cy="45291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4600" y="3638550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114300"/>
                  </a:moveTo>
                  <a:lnTo>
                    <a:pt x="31961" y="82215"/>
                  </a:lnTo>
                  <a:lnTo>
                    <a:pt x="85986" y="62703"/>
                  </a:lnTo>
                  <a:lnTo>
                    <a:pt x="163054" y="45141"/>
                  </a:lnTo>
                  <a:lnTo>
                    <a:pt x="209390" y="37211"/>
                  </a:lnTo>
                  <a:lnTo>
                    <a:pt x="260481" y="29912"/>
                  </a:lnTo>
                  <a:lnTo>
                    <a:pt x="315990" y="23293"/>
                  </a:lnTo>
                  <a:lnTo>
                    <a:pt x="375582" y="17401"/>
                  </a:lnTo>
                  <a:lnTo>
                    <a:pt x="438923" y="12283"/>
                  </a:lnTo>
                  <a:lnTo>
                    <a:pt x="505675" y="7989"/>
                  </a:lnTo>
                  <a:lnTo>
                    <a:pt x="575505" y="4565"/>
                  </a:lnTo>
                  <a:lnTo>
                    <a:pt x="648076" y="2061"/>
                  </a:lnTo>
                  <a:lnTo>
                    <a:pt x="723052" y="523"/>
                  </a:lnTo>
                  <a:lnTo>
                    <a:pt x="800100" y="0"/>
                  </a:lnTo>
                  <a:lnTo>
                    <a:pt x="877147" y="523"/>
                  </a:lnTo>
                  <a:lnTo>
                    <a:pt x="952123" y="2061"/>
                  </a:lnTo>
                  <a:lnTo>
                    <a:pt x="1024694" y="4565"/>
                  </a:lnTo>
                  <a:lnTo>
                    <a:pt x="1094524" y="7989"/>
                  </a:lnTo>
                  <a:lnTo>
                    <a:pt x="1161276" y="12283"/>
                  </a:lnTo>
                  <a:lnTo>
                    <a:pt x="1224617" y="17401"/>
                  </a:lnTo>
                  <a:lnTo>
                    <a:pt x="1284209" y="23293"/>
                  </a:lnTo>
                  <a:lnTo>
                    <a:pt x="1339718" y="29912"/>
                  </a:lnTo>
                  <a:lnTo>
                    <a:pt x="1390809" y="37211"/>
                  </a:lnTo>
                  <a:lnTo>
                    <a:pt x="1437145" y="45141"/>
                  </a:lnTo>
                  <a:lnTo>
                    <a:pt x="1478391" y="53654"/>
                  </a:lnTo>
                  <a:lnTo>
                    <a:pt x="1544273" y="72239"/>
                  </a:lnTo>
                  <a:lnTo>
                    <a:pt x="1585771" y="92582"/>
                  </a:lnTo>
                  <a:lnTo>
                    <a:pt x="1600200" y="114300"/>
                  </a:lnTo>
                  <a:lnTo>
                    <a:pt x="1596536" y="125306"/>
                  </a:lnTo>
                  <a:lnTo>
                    <a:pt x="1585771" y="136017"/>
                  </a:lnTo>
                  <a:lnTo>
                    <a:pt x="1544273" y="156360"/>
                  </a:lnTo>
                  <a:lnTo>
                    <a:pt x="1478391" y="174945"/>
                  </a:lnTo>
                  <a:lnTo>
                    <a:pt x="1437145" y="183458"/>
                  </a:lnTo>
                  <a:lnTo>
                    <a:pt x="1390809" y="191388"/>
                  </a:lnTo>
                  <a:lnTo>
                    <a:pt x="1339718" y="198687"/>
                  </a:lnTo>
                  <a:lnTo>
                    <a:pt x="1284209" y="205306"/>
                  </a:lnTo>
                  <a:lnTo>
                    <a:pt x="1224617" y="211198"/>
                  </a:lnTo>
                  <a:lnTo>
                    <a:pt x="1161276" y="216316"/>
                  </a:lnTo>
                  <a:lnTo>
                    <a:pt x="1094524" y="220610"/>
                  </a:lnTo>
                  <a:lnTo>
                    <a:pt x="1024694" y="224034"/>
                  </a:lnTo>
                  <a:lnTo>
                    <a:pt x="952123" y="226538"/>
                  </a:lnTo>
                  <a:lnTo>
                    <a:pt x="877147" y="228076"/>
                  </a:lnTo>
                  <a:lnTo>
                    <a:pt x="800100" y="228600"/>
                  </a:lnTo>
                  <a:lnTo>
                    <a:pt x="723052" y="228076"/>
                  </a:lnTo>
                  <a:lnTo>
                    <a:pt x="648076" y="226538"/>
                  </a:lnTo>
                  <a:lnTo>
                    <a:pt x="575505" y="224034"/>
                  </a:lnTo>
                  <a:lnTo>
                    <a:pt x="505675" y="220610"/>
                  </a:lnTo>
                  <a:lnTo>
                    <a:pt x="438923" y="216316"/>
                  </a:lnTo>
                  <a:lnTo>
                    <a:pt x="375582" y="211198"/>
                  </a:lnTo>
                  <a:lnTo>
                    <a:pt x="315990" y="205306"/>
                  </a:lnTo>
                  <a:lnTo>
                    <a:pt x="260481" y="198687"/>
                  </a:lnTo>
                  <a:lnTo>
                    <a:pt x="209390" y="191388"/>
                  </a:lnTo>
                  <a:lnTo>
                    <a:pt x="163054" y="183458"/>
                  </a:lnTo>
                  <a:lnTo>
                    <a:pt x="121808" y="174945"/>
                  </a:lnTo>
                  <a:lnTo>
                    <a:pt x="55926" y="156360"/>
                  </a:lnTo>
                  <a:lnTo>
                    <a:pt x="14428" y="136017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0" y="2766059"/>
              <a:ext cx="723900" cy="7200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5089" y="1904822"/>
            <a:ext cx="191325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rlito"/>
                <a:cs typeface="Carlito"/>
              </a:rPr>
              <a:t>Add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fine-grained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checks: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buAutoNum type="alphaLcPeriod"/>
              <a:tabLst>
                <a:tab pos="412115" algn="l"/>
                <a:tab pos="412750" algn="l"/>
              </a:tabLst>
            </a:pPr>
            <a:r>
              <a:rPr sz="2000" spc="-25" dirty="0">
                <a:latin typeface="Carlito"/>
                <a:cs typeface="Carlito"/>
              </a:rPr>
              <a:t>Page </a:t>
            </a:r>
            <a:r>
              <a:rPr sz="2000" spc="-5" dirty="0">
                <a:latin typeface="Carlito"/>
                <a:cs typeface="Carlito"/>
              </a:rPr>
              <a:t>links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buAutoNum type="alphaLcPeriod"/>
              <a:tabLst>
                <a:tab pos="412115" algn="l"/>
                <a:tab pos="412750" algn="l"/>
              </a:tabLst>
            </a:pPr>
            <a:r>
              <a:rPr sz="2000" spc="-10" dirty="0">
                <a:latin typeface="Carlito"/>
                <a:cs typeface="Carlito"/>
              </a:rPr>
              <a:t>Buttons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412115" algn="l"/>
                <a:tab pos="412750" algn="l"/>
              </a:tabLst>
            </a:pPr>
            <a:r>
              <a:rPr sz="2000" spc="-10" dirty="0">
                <a:latin typeface="Carlito"/>
                <a:cs typeface="Carlito"/>
              </a:rPr>
              <a:t>Other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controls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57547" y="13156"/>
            <a:ext cx="45897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0" dirty="0">
                <a:solidFill>
                  <a:srgbClr val="FF0000"/>
                </a:solidFill>
                <a:latin typeface="Times New Roman"/>
                <a:cs typeface="Times New Roman"/>
              </a:rPr>
              <a:t>locks </a:t>
            </a:r>
            <a:r>
              <a:rPr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equipment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C6FB14-FF64-6C4E-8926-75AECDE3A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0"/>
            <a:ext cx="2844165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5" dirty="0"/>
              <a:t>11. </a:t>
            </a:r>
            <a:r>
              <a:rPr sz="4000" spc="-25" dirty="0"/>
              <a:t>DAO  </a:t>
            </a:r>
            <a:r>
              <a:rPr sz="4000" spc="5" dirty="0"/>
              <a:t>A</a:t>
            </a:r>
            <a:r>
              <a:rPr sz="4000" spc="15" dirty="0"/>
              <a:t>u</a:t>
            </a:r>
            <a:r>
              <a:rPr sz="4000" dirty="0"/>
              <a:t>thori</a:t>
            </a:r>
            <a:r>
              <a:rPr sz="4000" spc="-85" dirty="0"/>
              <a:t>z</a:t>
            </a:r>
            <a:r>
              <a:rPr sz="4000" spc="-45" dirty="0"/>
              <a:t>a</a:t>
            </a:r>
            <a:r>
              <a:rPr sz="4000" dirty="0"/>
              <a:t>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200400" y="252380"/>
            <a:ext cx="5608320" cy="4529455"/>
            <a:chOff x="3200400" y="252380"/>
            <a:chExt cx="5608320" cy="4529455"/>
          </a:xfrm>
        </p:grpSpPr>
        <p:sp>
          <p:nvSpPr>
            <p:cNvPr id="4" name="object 4"/>
            <p:cNvSpPr/>
            <p:nvPr/>
          </p:nvSpPr>
          <p:spPr>
            <a:xfrm>
              <a:off x="3200400" y="252380"/>
              <a:ext cx="5607811" cy="45291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48400" y="3867150"/>
              <a:ext cx="1371600" cy="228600"/>
            </a:xfrm>
            <a:custGeom>
              <a:avLst/>
              <a:gdLst/>
              <a:ahLst/>
              <a:cxnLst/>
              <a:rect l="l" t="t" r="r" b="b"/>
              <a:pathLst>
                <a:path w="1371600" h="228600">
                  <a:moveTo>
                    <a:pt x="0" y="114300"/>
                  </a:moveTo>
                  <a:lnTo>
                    <a:pt x="34966" y="78170"/>
                  </a:lnTo>
                  <a:lnTo>
                    <a:pt x="93641" y="56608"/>
                  </a:lnTo>
                  <a:lnTo>
                    <a:pt x="132331" y="46793"/>
                  </a:lnTo>
                  <a:lnTo>
                    <a:pt x="176700" y="37716"/>
                  </a:lnTo>
                  <a:lnTo>
                    <a:pt x="226326" y="29445"/>
                  </a:lnTo>
                  <a:lnTo>
                    <a:pt x="280793" y="22051"/>
                  </a:lnTo>
                  <a:lnTo>
                    <a:pt x="339682" y="15604"/>
                  </a:lnTo>
                  <a:lnTo>
                    <a:pt x="402574" y="10172"/>
                  </a:lnTo>
                  <a:lnTo>
                    <a:pt x="469050" y="5826"/>
                  </a:lnTo>
                  <a:lnTo>
                    <a:pt x="538692" y="2636"/>
                  </a:lnTo>
                  <a:lnTo>
                    <a:pt x="611082" y="670"/>
                  </a:lnTo>
                  <a:lnTo>
                    <a:pt x="685800" y="0"/>
                  </a:lnTo>
                  <a:lnTo>
                    <a:pt x="760517" y="670"/>
                  </a:lnTo>
                  <a:lnTo>
                    <a:pt x="832907" y="2636"/>
                  </a:lnTo>
                  <a:lnTo>
                    <a:pt x="902549" y="5826"/>
                  </a:lnTo>
                  <a:lnTo>
                    <a:pt x="969025" y="10172"/>
                  </a:lnTo>
                  <a:lnTo>
                    <a:pt x="1031917" y="15604"/>
                  </a:lnTo>
                  <a:lnTo>
                    <a:pt x="1090806" y="22051"/>
                  </a:lnTo>
                  <a:lnTo>
                    <a:pt x="1145273" y="29445"/>
                  </a:lnTo>
                  <a:lnTo>
                    <a:pt x="1194899" y="37716"/>
                  </a:lnTo>
                  <a:lnTo>
                    <a:pt x="1239268" y="46793"/>
                  </a:lnTo>
                  <a:lnTo>
                    <a:pt x="1277958" y="56608"/>
                  </a:lnTo>
                  <a:lnTo>
                    <a:pt x="1336633" y="78170"/>
                  </a:lnTo>
                  <a:lnTo>
                    <a:pt x="1367575" y="101844"/>
                  </a:lnTo>
                  <a:lnTo>
                    <a:pt x="1371600" y="114300"/>
                  </a:lnTo>
                  <a:lnTo>
                    <a:pt x="1367575" y="126755"/>
                  </a:lnTo>
                  <a:lnTo>
                    <a:pt x="1355780" y="138821"/>
                  </a:lnTo>
                  <a:lnTo>
                    <a:pt x="1310553" y="161509"/>
                  </a:lnTo>
                  <a:lnTo>
                    <a:pt x="1239268" y="181806"/>
                  </a:lnTo>
                  <a:lnTo>
                    <a:pt x="1194899" y="190883"/>
                  </a:lnTo>
                  <a:lnTo>
                    <a:pt x="1145273" y="199154"/>
                  </a:lnTo>
                  <a:lnTo>
                    <a:pt x="1090806" y="206548"/>
                  </a:lnTo>
                  <a:lnTo>
                    <a:pt x="1031917" y="212995"/>
                  </a:lnTo>
                  <a:lnTo>
                    <a:pt x="969025" y="218427"/>
                  </a:lnTo>
                  <a:lnTo>
                    <a:pt x="902549" y="222773"/>
                  </a:lnTo>
                  <a:lnTo>
                    <a:pt x="832907" y="225963"/>
                  </a:lnTo>
                  <a:lnTo>
                    <a:pt x="760517" y="227929"/>
                  </a:lnTo>
                  <a:lnTo>
                    <a:pt x="685800" y="228600"/>
                  </a:lnTo>
                  <a:lnTo>
                    <a:pt x="611082" y="227929"/>
                  </a:lnTo>
                  <a:lnTo>
                    <a:pt x="538692" y="225963"/>
                  </a:lnTo>
                  <a:lnTo>
                    <a:pt x="469050" y="222773"/>
                  </a:lnTo>
                  <a:lnTo>
                    <a:pt x="402574" y="218427"/>
                  </a:lnTo>
                  <a:lnTo>
                    <a:pt x="339682" y="212995"/>
                  </a:lnTo>
                  <a:lnTo>
                    <a:pt x="280793" y="206548"/>
                  </a:lnTo>
                  <a:lnTo>
                    <a:pt x="226326" y="199154"/>
                  </a:lnTo>
                  <a:lnTo>
                    <a:pt x="176700" y="190883"/>
                  </a:lnTo>
                  <a:lnTo>
                    <a:pt x="132331" y="181806"/>
                  </a:lnTo>
                  <a:lnTo>
                    <a:pt x="93641" y="171991"/>
                  </a:lnTo>
                  <a:lnTo>
                    <a:pt x="34966" y="150429"/>
                  </a:lnTo>
                  <a:lnTo>
                    <a:pt x="4024" y="126755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8053" y="1981022"/>
            <a:ext cx="173736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rlito"/>
                <a:cs typeface="Carlito"/>
              </a:rPr>
              <a:t>Add</a:t>
            </a:r>
            <a:r>
              <a:rPr sz="2000" spc="-8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fine-grained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Checks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to: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buAutoNum type="alphaLcPeriod"/>
              <a:tabLst>
                <a:tab pos="412115" algn="l"/>
                <a:tab pos="412750" algn="l"/>
              </a:tabLst>
            </a:pPr>
            <a:r>
              <a:rPr sz="2000" spc="-20" dirty="0">
                <a:latin typeface="Carlito"/>
                <a:cs typeface="Carlito"/>
              </a:rPr>
              <a:t>Create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buAutoNum type="alphaLcPeriod"/>
              <a:tabLst>
                <a:tab pos="412115" algn="l"/>
                <a:tab pos="412750" algn="l"/>
              </a:tabLst>
            </a:pPr>
            <a:r>
              <a:rPr sz="2000" spc="-15" dirty="0">
                <a:latin typeface="Carlito"/>
                <a:cs typeface="Carlito"/>
              </a:rPr>
              <a:t>Read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412115" algn="l"/>
                <a:tab pos="412750" algn="l"/>
              </a:tabLst>
            </a:pPr>
            <a:r>
              <a:rPr sz="2000" spc="-15" dirty="0">
                <a:latin typeface="Carlito"/>
                <a:cs typeface="Carlito"/>
              </a:rPr>
              <a:t>Update</a:t>
            </a:r>
            <a:endParaRPr sz="2000">
              <a:latin typeface="Carlito"/>
              <a:cs typeface="Carlito"/>
            </a:endParaRPr>
          </a:p>
          <a:p>
            <a:pPr marL="412115" indent="-400050">
              <a:lnSpc>
                <a:spcPct val="100000"/>
              </a:lnSpc>
              <a:buAutoNum type="alphaLcPeriod"/>
              <a:tabLst>
                <a:tab pos="412115" algn="l"/>
                <a:tab pos="412750" algn="l"/>
              </a:tabLst>
            </a:pPr>
            <a:r>
              <a:rPr sz="2000" spc="-15" dirty="0">
                <a:latin typeface="Carlito"/>
                <a:cs typeface="Carlito"/>
              </a:rPr>
              <a:t>Delete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6629" y="13156"/>
            <a:ext cx="20383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70" dirty="0">
                <a:solidFill>
                  <a:srgbClr val="FF0000"/>
                </a:solidFill>
                <a:latin typeface="Times New Roman"/>
                <a:cs typeface="Times New Roman"/>
              </a:rPr>
              <a:t>filtering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2834" y="3409848"/>
            <a:ext cx="1828927" cy="1219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588031-4767-6D41-94F8-FC7DA2DD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69739"/>
            <a:ext cx="1737360" cy="5718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1105" y="28143"/>
            <a:ext cx="51612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	</a:t>
            </a:r>
            <a:r>
              <a:rPr spc="-5" dirty="0"/>
              <a:t>Ap</a:t>
            </a:r>
            <a:r>
              <a:rPr lang="en-US" spc="-5" dirty="0"/>
              <a:t>p Demo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820430"/>
            <a:ext cx="6673215" cy="2075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Carlito"/>
                <a:cs typeface="Carlito"/>
              </a:rPr>
              <a:t>Three </a:t>
            </a:r>
            <a:r>
              <a:rPr sz="2800" spc="-20" dirty="0">
                <a:latin typeface="Carlito"/>
                <a:cs typeface="Carlito"/>
              </a:rPr>
              <a:t>Pages </a:t>
            </a:r>
            <a:r>
              <a:rPr sz="2800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Three</a:t>
            </a:r>
            <a:r>
              <a:rPr sz="2800" spc="-15" dirty="0">
                <a:latin typeface="Carlito"/>
                <a:cs typeface="Carlito"/>
              </a:rPr>
              <a:t> Customers</a:t>
            </a:r>
            <a:endParaRPr sz="28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Carlito"/>
                <a:cs typeface="Carlito"/>
              </a:rPr>
              <a:t>One </a:t>
            </a:r>
            <a:r>
              <a:rPr sz="2800" spc="-10" dirty="0">
                <a:latin typeface="Carlito"/>
                <a:cs typeface="Carlito"/>
              </a:rPr>
              <a:t>role </a:t>
            </a:r>
            <a:r>
              <a:rPr sz="2800" spc="-1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every </a:t>
            </a:r>
            <a:r>
              <a:rPr sz="2800" spc="-10" dirty="0">
                <a:latin typeface="Carlito"/>
                <a:cs typeface="Carlito"/>
              </a:rPr>
              <a:t>page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customer</a:t>
            </a:r>
            <a:r>
              <a:rPr sz="2800" spc="-114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comb</a:t>
            </a:r>
            <a:r>
              <a:rPr lang="en-US" sz="2800" spc="-10" dirty="0">
                <a:latin typeface="Carlito"/>
                <a:cs typeface="Carlito"/>
              </a:rPr>
              <a:t>o</a:t>
            </a:r>
            <a:endParaRPr sz="28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10" dirty="0">
                <a:latin typeface="Carlito"/>
                <a:cs typeface="Carlito"/>
              </a:rPr>
              <a:t>Users </a:t>
            </a:r>
            <a:r>
              <a:rPr sz="2800" spc="-20" dirty="0">
                <a:latin typeface="Carlito"/>
                <a:cs typeface="Carlito"/>
              </a:rPr>
              <a:t>may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dirty="0">
                <a:latin typeface="Carlito"/>
                <a:cs typeface="Carlito"/>
              </a:rPr>
              <a:t>assigned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dirty="0">
                <a:latin typeface="Carlito"/>
                <a:cs typeface="Carlito"/>
              </a:rPr>
              <a:t>one </a:t>
            </a:r>
            <a:r>
              <a:rPr sz="2800" spc="5" dirty="0">
                <a:latin typeface="Carlito"/>
                <a:cs typeface="Carlito"/>
              </a:rPr>
              <a:t>or </a:t>
            </a:r>
            <a:r>
              <a:rPr sz="2800" spc="-10" dirty="0">
                <a:latin typeface="Carlito"/>
                <a:cs typeface="Carlito"/>
              </a:rPr>
              <a:t>more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roles</a:t>
            </a:r>
            <a:endParaRPr sz="28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Carlito"/>
                <a:cs typeface="Carlito"/>
              </a:rPr>
              <a:t>One </a:t>
            </a:r>
            <a:r>
              <a:rPr sz="2800" dirty="0">
                <a:latin typeface="Carlito"/>
                <a:cs typeface="Carlito"/>
              </a:rPr>
              <a:t>and only one </a:t>
            </a:r>
            <a:r>
              <a:rPr sz="2800" spc="-10" dirty="0">
                <a:latin typeface="Carlito"/>
                <a:cs typeface="Carlito"/>
              </a:rPr>
              <a:t>role </a:t>
            </a:r>
            <a:r>
              <a:rPr sz="2800" spc="-20" dirty="0">
                <a:latin typeface="Carlito"/>
                <a:cs typeface="Carlito"/>
              </a:rPr>
              <a:t>may </a:t>
            </a:r>
            <a:r>
              <a:rPr sz="2800" spc="-5" dirty="0">
                <a:latin typeface="Carlito"/>
                <a:cs typeface="Carlito"/>
              </a:rPr>
              <a:t>be</a:t>
            </a:r>
            <a:r>
              <a:rPr sz="2800" spc="-10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activated</a:t>
            </a:r>
            <a:endParaRPr sz="2800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7825" y="3022600"/>
          <a:ext cx="8455660" cy="14833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Pages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One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PAGE1_123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PAGE1_456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PAGE1_789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30" dirty="0">
                          <a:latin typeface="Carlito"/>
                          <a:cs typeface="Carlito"/>
                        </a:rPr>
                        <a:t>Two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PAGE2_123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PAGE2_456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PAGE2_789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Three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PAGE3_123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PAGE3_456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PAGE3_789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D03CEB-65D8-0A49-A491-65A420C96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5957"/>
            <a:ext cx="2146300" cy="63563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77825" y="50799"/>
          <a:ext cx="845566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7825" y="1615439"/>
          <a:ext cx="8455660" cy="3007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77825" y="50799"/>
          <a:ext cx="845566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7825" y="1615439"/>
          <a:ext cx="8455660" cy="3007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User2_123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3738" y="253441"/>
            <a:ext cx="57150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40" dirty="0">
                <a:solidFill>
                  <a:srgbClr val="000000"/>
                </a:solidFill>
                <a:latin typeface="Arial"/>
                <a:cs typeface="Arial"/>
              </a:rPr>
              <a:t>We 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still </a:t>
            </a:r>
            <a:r>
              <a:rPr spc="-270" dirty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spc="-34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pc="-2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280" dirty="0">
                <a:solidFill>
                  <a:srgbClr val="000000"/>
                </a:solidFill>
                <a:latin typeface="Arial"/>
                <a:cs typeface="Arial"/>
              </a:rPr>
              <a:t>problem…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0" y="1047749"/>
            <a:ext cx="2667000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C69D84-09B8-8C4E-9358-6D4EB218A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920622"/>
            <a:ext cx="4211447" cy="4165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8057" y="28143"/>
            <a:ext cx="47155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</a:rPr>
              <a:t>Roles </a:t>
            </a:r>
            <a:r>
              <a:rPr spc="-30" dirty="0">
                <a:solidFill>
                  <a:srgbClr val="000000"/>
                </a:solidFill>
              </a:rPr>
              <a:t>Have </a:t>
            </a:r>
            <a:r>
              <a:rPr spc="-10" dirty="0">
                <a:solidFill>
                  <a:srgbClr val="000000"/>
                </a:solidFill>
              </a:rPr>
              <a:t>Exploded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F7D6DA-DE95-5E4E-BA10-15FB87387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048" y="253441"/>
            <a:ext cx="40608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</a:rPr>
              <a:t>Cartesian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764725"/>
            <a:ext cx="5793105" cy="19894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600" dirty="0">
                <a:latin typeface="Carlito"/>
                <a:cs typeface="Carlito"/>
              </a:rPr>
              <a:t>A x B = </a:t>
            </a:r>
            <a:r>
              <a:rPr sz="3600" spc="-5" dirty="0">
                <a:latin typeface="Carlito"/>
                <a:cs typeface="Carlito"/>
              </a:rPr>
              <a:t>{(a,b) </a:t>
            </a:r>
            <a:r>
              <a:rPr sz="3600" dirty="0">
                <a:latin typeface="Carlito"/>
                <a:cs typeface="Carlito"/>
              </a:rPr>
              <a:t>| a </a:t>
            </a:r>
            <a:r>
              <a:rPr sz="3600" spc="-1360" dirty="0">
                <a:latin typeface="WenQuanYi Micro Hei"/>
                <a:cs typeface="WenQuanYi Micro Hei"/>
              </a:rPr>
              <a:t>∈</a:t>
            </a:r>
            <a:r>
              <a:rPr sz="3600" spc="-140" dirty="0">
                <a:latin typeface="WenQuanYi Micro Hei"/>
                <a:cs typeface="WenQuanYi Micro Hei"/>
              </a:rPr>
              <a:t> </a:t>
            </a:r>
            <a:r>
              <a:rPr sz="3600" dirty="0">
                <a:latin typeface="Carlito"/>
                <a:cs typeface="Carlito"/>
              </a:rPr>
              <a:t>A and b</a:t>
            </a:r>
            <a:r>
              <a:rPr sz="3600" spc="-100" dirty="0">
                <a:latin typeface="Carlito"/>
                <a:cs typeface="Carlito"/>
              </a:rPr>
              <a:t> </a:t>
            </a:r>
            <a:r>
              <a:rPr sz="3600" spc="-1360" dirty="0">
                <a:latin typeface="WenQuanYi Micro Hei"/>
                <a:cs typeface="WenQuanYi Micro Hei"/>
              </a:rPr>
              <a:t>∈</a:t>
            </a:r>
            <a:r>
              <a:rPr sz="3600" spc="-135" dirty="0">
                <a:latin typeface="WenQuanYi Micro Hei"/>
                <a:cs typeface="WenQuanYi Micro Hei"/>
              </a:rPr>
              <a:t> </a:t>
            </a:r>
            <a:r>
              <a:rPr sz="3600" spc="5" dirty="0">
                <a:latin typeface="Carlito"/>
                <a:cs typeface="Carlito"/>
              </a:rPr>
              <a:t>B}</a:t>
            </a:r>
            <a:endParaRPr sz="3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</a:pPr>
            <a:r>
              <a:rPr sz="3600" spc="125" dirty="0">
                <a:latin typeface="Arial"/>
                <a:cs typeface="Arial"/>
              </a:rPr>
              <a:t>–</a:t>
            </a:r>
            <a:r>
              <a:rPr sz="3600" spc="125" dirty="0">
                <a:latin typeface="Carlito"/>
                <a:cs typeface="Carlito"/>
              </a:rPr>
              <a:t>A </a:t>
            </a:r>
            <a:r>
              <a:rPr sz="3600" dirty="0">
                <a:latin typeface="Carlito"/>
                <a:cs typeface="Carlito"/>
              </a:rPr>
              <a:t>:</a:t>
            </a:r>
            <a:r>
              <a:rPr sz="3600" spc="-150" dirty="0">
                <a:latin typeface="Carlito"/>
                <a:cs typeface="Carlito"/>
              </a:rPr>
              <a:t> </a:t>
            </a:r>
            <a:r>
              <a:rPr sz="3600" spc="-25" dirty="0">
                <a:latin typeface="Carlito"/>
                <a:cs typeface="Carlito"/>
              </a:rPr>
              <a:t>role</a:t>
            </a:r>
            <a:endParaRPr sz="3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sz="3600" spc="125" dirty="0">
                <a:latin typeface="Arial"/>
                <a:cs typeface="Arial"/>
              </a:rPr>
              <a:t>–</a:t>
            </a:r>
            <a:r>
              <a:rPr sz="3600" spc="125" dirty="0">
                <a:latin typeface="Carlito"/>
                <a:cs typeface="Carlito"/>
              </a:rPr>
              <a:t>B </a:t>
            </a:r>
            <a:r>
              <a:rPr sz="3600" dirty="0">
                <a:latin typeface="Carlito"/>
                <a:cs typeface="Carlito"/>
              </a:rPr>
              <a:t>:</a:t>
            </a:r>
            <a:r>
              <a:rPr sz="3600" spc="-145" dirty="0">
                <a:latin typeface="Carlito"/>
                <a:cs typeface="Carlito"/>
              </a:rPr>
              <a:t> </a:t>
            </a:r>
            <a:r>
              <a:rPr sz="3600" spc="-15" dirty="0">
                <a:latin typeface="Carlito"/>
                <a:cs typeface="Carlito"/>
              </a:rPr>
              <a:t>relationships</a:t>
            </a:r>
            <a:endParaRPr sz="360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7CA244-B64A-9B46-8203-26F526D4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29" y="4552950"/>
            <a:ext cx="1587881" cy="561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9526" y="283921"/>
            <a:ext cx="7983855" cy="12680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>
                <a:latin typeface="Carlito"/>
                <a:cs typeface="Carlito"/>
              </a:rPr>
              <a:t>Number </a:t>
            </a:r>
            <a:r>
              <a:rPr sz="4000" dirty="0">
                <a:latin typeface="Carlito"/>
                <a:cs typeface="Carlito"/>
              </a:rPr>
              <a:t>of </a:t>
            </a:r>
            <a:r>
              <a:rPr sz="4000" spc="-15" dirty="0">
                <a:latin typeface="Carlito"/>
                <a:cs typeface="Carlito"/>
              </a:rPr>
              <a:t>Roles </a:t>
            </a:r>
            <a:r>
              <a:rPr sz="4000" spc="5" dirty="0">
                <a:latin typeface="Carlito"/>
                <a:cs typeface="Carlito"/>
              </a:rPr>
              <a:t>= </a:t>
            </a:r>
            <a:r>
              <a:rPr sz="4000" spc="-15" dirty="0">
                <a:latin typeface="Carlito"/>
                <a:cs typeface="Carlito"/>
              </a:rPr>
              <a:t>sizeof(A) </a:t>
            </a:r>
            <a:r>
              <a:rPr sz="4000" spc="5" dirty="0">
                <a:latin typeface="Carlito"/>
                <a:cs typeface="Carlito"/>
              </a:rPr>
              <a:t>*</a:t>
            </a:r>
            <a:r>
              <a:rPr sz="4000" spc="-185" dirty="0">
                <a:latin typeface="Carlito"/>
                <a:cs typeface="Carlito"/>
              </a:rPr>
              <a:t> </a:t>
            </a:r>
            <a:r>
              <a:rPr sz="4000" spc="-15" dirty="0">
                <a:latin typeface="Carlito"/>
                <a:cs typeface="Carlito"/>
              </a:rPr>
              <a:t>sizeof(B)</a:t>
            </a:r>
            <a:endParaRPr sz="4000">
              <a:latin typeface="Carlito"/>
              <a:cs typeface="Carlito"/>
            </a:endParaRPr>
          </a:p>
          <a:p>
            <a:pPr marR="1402080" algn="r">
              <a:lnSpc>
                <a:spcPct val="100000"/>
              </a:lnSpc>
              <a:spcBef>
                <a:spcPts val="2325"/>
              </a:spcBef>
            </a:pPr>
            <a:r>
              <a:rPr sz="2200" spc="-45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200" spc="10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les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1727808"/>
            <a:ext cx="1384935" cy="153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5"/>
              </a:spcBef>
            </a:pPr>
            <a:r>
              <a:rPr sz="3000" spc="-20" dirty="0">
                <a:solidFill>
                  <a:srgbClr val="FF0000"/>
                </a:solidFill>
                <a:latin typeface="Carlito"/>
                <a:cs typeface="Carlito"/>
              </a:rPr>
              <a:t>Roles</a:t>
            </a:r>
            <a:r>
              <a:rPr sz="30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Carlito"/>
                <a:cs typeface="Carlito"/>
              </a:rPr>
              <a:t>(A)  </a:t>
            </a:r>
            <a:r>
              <a:rPr sz="3000" spc="-20" dirty="0">
                <a:latin typeface="Carlito"/>
                <a:cs typeface="Carlito"/>
              </a:rPr>
              <a:t>Page1  Page2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3283457"/>
            <a:ext cx="9569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5" dirty="0">
                <a:latin typeface="Carlito"/>
                <a:cs typeface="Carlito"/>
              </a:rPr>
              <a:t>P</a:t>
            </a:r>
            <a:r>
              <a:rPr sz="3000" dirty="0">
                <a:latin typeface="Carlito"/>
                <a:cs typeface="Carlito"/>
              </a:rPr>
              <a:t>a</a:t>
            </a:r>
            <a:r>
              <a:rPr sz="3000" spc="-20" dirty="0">
                <a:latin typeface="Carlito"/>
                <a:cs typeface="Carlito"/>
              </a:rPr>
              <a:t>g</a:t>
            </a:r>
            <a:r>
              <a:rPr sz="3000" dirty="0">
                <a:latin typeface="Carlito"/>
                <a:cs typeface="Carlito"/>
              </a:rPr>
              <a:t>e3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2829" y="1773758"/>
            <a:ext cx="25996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0000"/>
                </a:solidFill>
                <a:latin typeface="Carlito"/>
                <a:cs typeface="Carlito"/>
              </a:rPr>
              <a:t>Relationships</a:t>
            </a:r>
            <a:r>
              <a:rPr sz="3000" spc="-1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Carlito"/>
                <a:cs typeface="Carlito"/>
              </a:rPr>
              <a:t>(B)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2829" y="2231517"/>
            <a:ext cx="2184400" cy="15347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3000" spc="-10" dirty="0">
                <a:latin typeface="Carlito"/>
                <a:cs typeface="Carlito"/>
              </a:rPr>
              <a:t>Customer</a:t>
            </a:r>
            <a:r>
              <a:rPr sz="3000" spc="-14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123</a:t>
            </a:r>
            <a:endParaRPr sz="3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3000" spc="-10" dirty="0">
                <a:latin typeface="Carlito"/>
                <a:cs typeface="Carlito"/>
              </a:rPr>
              <a:t>Customer</a:t>
            </a:r>
            <a:r>
              <a:rPr sz="3000" spc="-14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456</a:t>
            </a:r>
            <a:endParaRPr sz="3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000" spc="-10" dirty="0">
                <a:latin typeface="Carlito"/>
                <a:cs typeface="Carlito"/>
              </a:rPr>
              <a:t>Customer</a:t>
            </a:r>
            <a:r>
              <a:rPr sz="3000" spc="-13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789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4498" y="1524761"/>
            <a:ext cx="1741805" cy="3046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1.	</a:t>
            </a:r>
            <a:r>
              <a:rPr sz="2200" spc="-5" dirty="0">
                <a:latin typeface="Carlito"/>
                <a:cs typeface="Carlito"/>
              </a:rPr>
              <a:t>Page1-123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2.	</a:t>
            </a:r>
            <a:r>
              <a:rPr sz="2200" spc="-5" dirty="0">
                <a:latin typeface="Carlito"/>
                <a:cs typeface="Carlito"/>
              </a:rPr>
              <a:t>Page1-456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3.	</a:t>
            </a:r>
            <a:r>
              <a:rPr sz="2200" spc="-5" dirty="0">
                <a:latin typeface="Carlito"/>
                <a:cs typeface="Carlito"/>
              </a:rPr>
              <a:t>Page1-789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4.	</a:t>
            </a:r>
            <a:r>
              <a:rPr sz="2200" spc="-5" dirty="0">
                <a:latin typeface="Carlito"/>
                <a:cs typeface="Carlito"/>
              </a:rPr>
              <a:t>Page2-123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5.	</a:t>
            </a:r>
            <a:r>
              <a:rPr sz="2200" spc="-5" dirty="0">
                <a:latin typeface="Carlito"/>
                <a:cs typeface="Carlito"/>
              </a:rPr>
              <a:t>Page2-456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6.	</a:t>
            </a:r>
            <a:r>
              <a:rPr sz="2200" spc="-5" dirty="0">
                <a:latin typeface="Carlito"/>
                <a:cs typeface="Carlito"/>
              </a:rPr>
              <a:t>Page2-789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7.	</a:t>
            </a:r>
            <a:r>
              <a:rPr sz="2200" spc="-5" dirty="0">
                <a:latin typeface="Carlito"/>
                <a:cs typeface="Carlito"/>
              </a:rPr>
              <a:t>Page3-123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8.	</a:t>
            </a:r>
            <a:r>
              <a:rPr sz="2200" spc="-5" dirty="0">
                <a:latin typeface="Carlito"/>
                <a:cs typeface="Carlito"/>
              </a:rPr>
              <a:t>Page3-456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200" spc="5" dirty="0">
                <a:latin typeface="Carlito"/>
                <a:cs typeface="Carlito"/>
              </a:rPr>
              <a:t>9.	</a:t>
            </a:r>
            <a:r>
              <a:rPr sz="2200" spc="-5" dirty="0">
                <a:latin typeface="Carlito"/>
                <a:cs typeface="Carlito"/>
              </a:rPr>
              <a:t>Page3-789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2975" y="2662885"/>
            <a:ext cx="44323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Carlito"/>
                <a:cs typeface="Carlito"/>
              </a:rPr>
              <a:t>*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5917" y="2475128"/>
            <a:ext cx="86106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5" dirty="0">
                <a:latin typeface="Carlito"/>
                <a:cs typeface="Carlito"/>
              </a:rPr>
              <a:t>=&gt;</a:t>
            </a:r>
            <a:endParaRPr sz="6600">
              <a:latin typeface="Carlito"/>
              <a:cs typeface="Carlito"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AE26F3-63EE-8543-A372-807EB5D30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527" y="253441"/>
            <a:ext cx="4759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 </a:t>
            </a:r>
            <a:r>
              <a:rPr spc="-5" dirty="0"/>
              <a:t>Solution </a:t>
            </a:r>
            <a:r>
              <a:rPr spc="-105" dirty="0"/>
              <a:t>(Take</a:t>
            </a:r>
            <a:r>
              <a:rPr spc="10" dirty="0"/>
              <a:t> </a:t>
            </a:r>
            <a:r>
              <a:rPr spc="-5" dirty="0"/>
              <a:t>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971214"/>
            <a:ext cx="8282305" cy="194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8825">
              <a:lnSpc>
                <a:spcPct val="124600"/>
              </a:lnSpc>
              <a:spcBef>
                <a:spcPts val="100"/>
              </a:spcBef>
            </a:pPr>
            <a:r>
              <a:rPr sz="3600" spc="-25" dirty="0">
                <a:latin typeface="Carlito"/>
                <a:cs typeface="Carlito"/>
              </a:rPr>
              <a:t>Perform </a:t>
            </a:r>
            <a:r>
              <a:rPr sz="3600" spc="-20" dirty="0">
                <a:latin typeface="Carlito"/>
                <a:cs typeface="Carlito"/>
              </a:rPr>
              <a:t>software </a:t>
            </a:r>
            <a:r>
              <a:rPr sz="3600" spc="-10" dirty="0">
                <a:latin typeface="Carlito"/>
                <a:cs typeface="Carlito"/>
              </a:rPr>
              <a:t>vulnerability </a:t>
            </a:r>
            <a:r>
              <a:rPr sz="3600" spc="-5" dirty="0">
                <a:latin typeface="Carlito"/>
                <a:cs typeface="Carlito"/>
              </a:rPr>
              <a:t>scans.  </a:t>
            </a:r>
            <a:r>
              <a:rPr sz="36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https://www.owasp.org/index.php/OWASP_</a:t>
            </a:r>
            <a:endParaRPr sz="3600">
              <a:latin typeface="Carlito"/>
              <a:cs typeface="Carlito"/>
            </a:endParaRPr>
          </a:p>
          <a:p>
            <a:pPr marL="527685">
              <a:lnSpc>
                <a:spcPct val="100000"/>
              </a:lnSpc>
            </a:pPr>
            <a:r>
              <a:rPr sz="3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Dependency_Check</a:t>
            </a:r>
            <a:endParaRPr sz="360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335D23-F201-CD4F-9C2C-1F939F62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0575" y="7350"/>
            <a:ext cx="1557655" cy="45516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311150">
              <a:lnSpc>
                <a:spcPct val="110000"/>
              </a:lnSpc>
              <a:spcBef>
                <a:spcPts val="85"/>
              </a:spcBef>
            </a:pPr>
            <a:r>
              <a:rPr sz="2700" spc="-5" dirty="0">
                <a:solidFill>
                  <a:srgbClr val="FF0000"/>
                </a:solidFill>
                <a:latin typeface="Carlito"/>
                <a:cs typeface="Carlito"/>
              </a:rPr>
              <a:t>Roles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5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5" dirty="0">
                <a:latin typeface="Carlito"/>
                <a:cs typeface="Carlito"/>
              </a:rPr>
              <a:t>1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5" dirty="0">
                <a:latin typeface="Carlito"/>
                <a:cs typeface="Carlito"/>
              </a:rPr>
              <a:t>1</a:t>
            </a:r>
            <a:r>
              <a:rPr sz="2700" spc="-5" dirty="0">
                <a:latin typeface="Carlito"/>
                <a:cs typeface="Carlito"/>
              </a:rPr>
              <a:t>2</a:t>
            </a:r>
            <a:r>
              <a:rPr sz="2700" dirty="0">
                <a:latin typeface="Carlito"/>
                <a:cs typeface="Carlito"/>
              </a:rPr>
              <a:t>3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0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0" dirty="0">
                <a:latin typeface="Carlito"/>
                <a:cs typeface="Carlito"/>
              </a:rPr>
              <a:t>1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0" dirty="0">
                <a:latin typeface="Carlito"/>
                <a:cs typeface="Carlito"/>
              </a:rPr>
              <a:t>4</a:t>
            </a:r>
            <a:r>
              <a:rPr sz="2700" dirty="0">
                <a:latin typeface="Carlito"/>
                <a:cs typeface="Carlito"/>
              </a:rPr>
              <a:t>56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0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0" dirty="0">
                <a:latin typeface="Carlito"/>
                <a:cs typeface="Carlito"/>
              </a:rPr>
              <a:t>1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0" dirty="0">
                <a:latin typeface="Carlito"/>
                <a:cs typeface="Carlito"/>
              </a:rPr>
              <a:t>7</a:t>
            </a:r>
            <a:r>
              <a:rPr sz="2700" dirty="0">
                <a:latin typeface="Carlito"/>
                <a:cs typeface="Carlito"/>
              </a:rPr>
              <a:t>89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0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0" dirty="0">
                <a:latin typeface="Carlito"/>
                <a:cs typeface="Carlito"/>
              </a:rPr>
              <a:t>2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0" dirty="0">
                <a:latin typeface="Carlito"/>
                <a:cs typeface="Carlito"/>
              </a:rPr>
              <a:t>1</a:t>
            </a:r>
            <a:r>
              <a:rPr sz="2700" dirty="0">
                <a:latin typeface="Carlito"/>
                <a:cs typeface="Carlito"/>
              </a:rPr>
              <a:t>23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5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5" dirty="0">
                <a:latin typeface="Carlito"/>
                <a:cs typeface="Carlito"/>
              </a:rPr>
              <a:t>2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5" dirty="0">
                <a:latin typeface="Carlito"/>
                <a:cs typeface="Carlito"/>
              </a:rPr>
              <a:t>4</a:t>
            </a:r>
            <a:r>
              <a:rPr sz="2700" spc="-5" dirty="0">
                <a:latin typeface="Carlito"/>
                <a:cs typeface="Carlito"/>
              </a:rPr>
              <a:t>5</a:t>
            </a:r>
            <a:r>
              <a:rPr sz="2700" dirty="0">
                <a:latin typeface="Carlito"/>
                <a:cs typeface="Carlito"/>
              </a:rPr>
              <a:t>6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5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5" dirty="0">
                <a:latin typeface="Carlito"/>
                <a:cs typeface="Carlito"/>
              </a:rPr>
              <a:t>2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5" dirty="0">
                <a:latin typeface="Carlito"/>
                <a:cs typeface="Carlito"/>
              </a:rPr>
              <a:t>7</a:t>
            </a:r>
            <a:r>
              <a:rPr sz="2700" spc="-5" dirty="0">
                <a:latin typeface="Carlito"/>
                <a:cs typeface="Carlito"/>
              </a:rPr>
              <a:t>8</a:t>
            </a:r>
            <a:r>
              <a:rPr sz="2700" dirty="0">
                <a:latin typeface="Carlito"/>
                <a:cs typeface="Carlito"/>
              </a:rPr>
              <a:t>9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5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5" dirty="0">
                <a:latin typeface="Carlito"/>
                <a:cs typeface="Carlito"/>
              </a:rPr>
              <a:t>3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5" dirty="0">
                <a:latin typeface="Carlito"/>
                <a:cs typeface="Carlito"/>
              </a:rPr>
              <a:t>1</a:t>
            </a:r>
            <a:r>
              <a:rPr sz="2700" spc="-5" dirty="0">
                <a:latin typeface="Carlito"/>
                <a:cs typeface="Carlito"/>
              </a:rPr>
              <a:t>2</a:t>
            </a:r>
            <a:r>
              <a:rPr sz="2700" dirty="0">
                <a:latin typeface="Carlito"/>
                <a:cs typeface="Carlito"/>
              </a:rPr>
              <a:t>3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5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5" dirty="0">
                <a:latin typeface="Carlito"/>
                <a:cs typeface="Carlito"/>
              </a:rPr>
              <a:t>3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5" dirty="0">
                <a:latin typeface="Carlito"/>
                <a:cs typeface="Carlito"/>
              </a:rPr>
              <a:t>4</a:t>
            </a:r>
            <a:r>
              <a:rPr sz="2700" spc="-5" dirty="0">
                <a:latin typeface="Carlito"/>
                <a:cs typeface="Carlito"/>
              </a:rPr>
              <a:t>5</a:t>
            </a:r>
            <a:r>
              <a:rPr sz="2700" dirty="0">
                <a:latin typeface="Carlito"/>
                <a:cs typeface="Carlito"/>
              </a:rPr>
              <a:t>6  </a:t>
            </a:r>
            <a:r>
              <a:rPr sz="2700" spc="-55" dirty="0">
                <a:latin typeface="Carlito"/>
                <a:cs typeface="Carlito"/>
              </a:rPr>
              <a:t>P</a:t>
            </a:r>
            <a:r>
              <a:rPr sz="2700" spc="5" dirty="0">
                <a:latin typeface="Carlito"/>
                <a:cs typeface="Carlito"/>
              </a:rPr>
              <a:t>a</a:t>
            </a:r>
            <a:r>
              <a:rPr sz="2700" spc="-30" dirty="0">
                <a:latin typeface="Carlito"/>
                <a:cs typeface="Carlito"/>
              </a:rPr>
              <a:t>g</a:t>
            </a:r>
            <a:r>
              <a:rPr sz="2700" spc="5" dirty="0">
                <a:latin typeface="Carlito"/>
                <a:cs typeface="Carlito"/>
              </a:rPr>
              <a:t>e</a:t>
            </a:r>
            <a:r>
              <a:rPr sz="2700" spc="-10" dirty="0">
                <a:latin typeface="Carlito"/>
                <a:cs typeface="Carlito"/>
              </a:rPr>
              <a:t>3</a:t>
            </a:r>
            <a:r>
              <a:rPr sz="2700" dirty="0">
                <a:latin typeface="Carlito"/>
                <a:cs typeface="Carlito"/>
              </a:rPr>
              <a:t>_</a:t>
            </a:r>
            <a:r>
              <a:rPr sz="2700" spc="-10" dirty="0">
                <a:latin typeface="Carlito"/>
                <a:cs typeface="Carlito"/>
              </a:rPr>
              <a:t>7</a:t>
            </a:r>
            <a:r>
              <a:rPr sz="2700" spc="5" dirty="0">
                <a:latin typeface="Carlito"/>
                <a:cs typeface="Carlito"/>
              </a:rPr>
              <a:t>89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71717" y="2362326"/>
            <a:ext cx="17627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Poweruser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1400" y="742949"/>
            <a:ext cx="2291080" cy="3582035"/>
          </a:xfrm>
          <a:custGeom>
            <a:avLst/>
            <a:gdLst/>
            <a:ahLst/>
            <a:cxnLst/>
            <a:rect l="l" t="t" r="r" b="b"/>
            <a:pathLst>
              <a:path w="2291079" h="3582035">
                <a:moveTo>
                  <a:pt x="2290953" y="1822577"/>
                </a:moveTo>
                <a:lnTo>
                  <a:pt x="40119" y="21971"/>
                </a:lnTo>
                <a:lnTo>
                  <a:pt x="102743" y="31242"/>
                </a:lnTo>
                <a:lnTo>
                  <a:pt x="106807" y="28194"/>
                </a:lnTo>
                <a:lnTo>
                  <a:pt x="108077" y="19558"/>
                </a:lnTo>
                <a:lnTo>
                  <a:pt x="105029" y="15494"/>
                </a:lnTo>
                <a:lnTo>
                  <a:pt x="24955" y="3683"/>
                </a:lnTo>
                <a:lnTo>
                  <a:pt x="0" y="0"/>
                </a:lnTo>
                <a:lnTo>
                  <a:pt x="36576" y="94996"/>
                </a:lnTo>
                <a:lnTo>
                  <a:pt x="38227" y="99060"/>
                </a:lnTo>
                <a:lnTo>
                  <a:pt x="42799" y="101092"/>
                </a:lnTo>
                <a:lnTo>
                  <a:pt x="46863" y="99568"/>
                </a:lnTo>
                <a:lnTo>
                  <a:pt x="50927" y="97917"/>
                </a:lnTo>
                <a:lnTo>
                  <a:pt x="52959" y="93345"/>
                </a:lnTo>
                <a:lnTo>
                  <a:pt x="51435" y="89281"/>
                </a:lnTo>
                <a:lnTo>
                  <a:pt x="30213" y="34290"/>
                </a:lnTo>
                <a:lnTo>
                  <a:pt x="2188616" y="1761083"/>
                </a:lnTo>
                <a:lnTo>
                  <a:pt x="42710" y="473583"/>
                </a:lnTo>
                <a:lnTo>
                  <a:pt x="101600" y="474345"/>
                </a:lnTo>
                <a:lnTo>
                  <a:pt x="105918" y="474345"/>
                </a:lnTo>
                <a:lnTo>
                  <a:pt x="109601" y="470916"/>
                </a:lnTo>
                <a:lnTo>
                  <a:pt x="109728" y="462153"/>
                </a:lnTo>
                <a:lnTo>
                  <a:pt x="106172" y="458470"/>
                </a:lnTo>
                <a:lnTo>
                  <a:pt x="101727" y="458470"/>
                </a:lnTo>
                <a:lnTo>
                  <a:pt x="0" y="457200"/>
                </a:lnTo>
                <a:lnTo>
                  <a:pt x="49022" y="546481"/>
                </a:lnTo>
                <a:lnTo>
                  <a:pt x="51054" y="550291"/>
                </a:lnTo>
                <a:lnTo>
                  <a:pt x="55880" y="551688"/>
                </a:lnTo>
                <a:lnTo>
                  <a:pt x="59817" y="549529"/>
                </a:lnTo>
                <a:lnTo>
                  <a:pt x="63627" y="547497"/>
                </a:lnTo>
                <a:lnTo>
                  <a:pt x="65024" y="542671"/>
                </a:lnTo>
                <a:lnTo>
                  <a:pt x="34505" y="487133"/>
                </a:lnTo>
                <a:lnTo>
                  <a:pt x="2196858" y="1784616"/>
                </a:lnTo>
                <a:lnTo>
                  <a:pt x="44831" y="923810"/>
                </a:lnTo>
                <a:lnTo>
                  <a:pt x="107315" y="914527"/>
                </a:lnTo>
                <a:lnTo>
                  <a:pt x="108546" y="912876"/>
                </a:lnTo>
                <a:lnTo>
                  <a:pt x="110363" y="910463"/>
                </a:lnTo>
                <a:lnTo>
                  <a:pt x="109093" y="901700"/>
                </a:lnTo>
                <a:lnTo>
                  <a:pt x="105029" y="898779"/>
                </a:lnTo>
                <a:lnTo>
                  <a:pt x="0" y="914400"/>
                </a:lnTo>
                <a:lnTo>
                  <a:pt x="65278" y="998093"/>
                </a:lnTo>
                <a:lnTo>
                  <a:pt x="70231" y="998728"/>
                </a:lnTo>
                <a:lnTo>
                  <a:pt x="73660" y="996061"/>
                </a:lnTo>
                <a:lnTo>
                  <a:pt x="77216" y="993394"/>
                </a:lnTo>
                <a:lnTo>
                  <a:pt x="77851" y="988441"/>
                </a:lnTo>
                <a:lnTo>
                  <a:pt x="38811" y="938466"/>
                </a:lnTo>
                <a:lnTo>
                  <a:pt x="2203056" y="1804162"/>
                </a:lnTo>
                <a:lnTo>
                  <a:pt x="45745" y="1372654"/>
                </a:lnTo>
                <a:lnTo>
                  <a:pt x="62522" y="1366901"/>
                </a:lnTo>
                <a:lnTo>
                  <a:pt x="105537" y="1352169"/>
                </a:lnTo>
                <a:lnTo>
                  <a:pt x="107823" y="1347597"/>
                </a:lnTo>
                <a:lnTo>
                  <a:pt x="106299" y="1343406"/>
                </a:lnTo>
                <a:lnTo>
                  <a:pt x="104902" y="1339342"/>
                </a:lnTo>
                <a:lnTo>
                  <a:pt x="100457" y="1337056"/>
                </a:lnTo>
                <a:lnTo>
                  <a:pt x="96266" y="1338580"/>
                </a:lnTo>
                <a:lnTo>
                  <a:pt x="0" y="1371600"/>
                </a:lnTo>
                <a:lnTo>
                  <a:pt x="76200" y="1439164"/>
                </a:lnTo>
                <a:lnTo>
                  <a:pt x="79375" y="1442085"/>
                </a:lnTo>
                <a:lnTo>
                  <a:pt x="84455" y="1441704"/>
                </a:lnTo>
                <a:lnTo>
                  <a:pt x="87376" y="1438529"/>
                </a:lnTo>
                <a:lnTo>
                  <a:pt x="90297" y="1435227"/>
                </a:lnTo>
                <a:lnTo>
                  <a:pt x="89916" y="1430147"/>
                </a:lnTo>
                <a:lnTo>
                  <a:pt x="86741" y="1427226"/>
                </a:lnTo>
                <a:lnTo>
                  <a:pt x="42849" y="1388325"/>
                </a:lnTo>
                <a:lnTo>
                  <a:pt x="2205710" y="1820799"/>
                </a:lnTo>
                <a:lnTo>
                  <a:pt x="121348" y="1820799"/>
                </a:lnTo>
                <a:lnTo>
                  <a:pt x="172085" y="1791208"/>
                </a:lnTo>
                <a:lnTo>
                  <a:pt x="175895" y="1789049"/>
                </a:lnTo>
                <a:lnTo>
                  <a:pt x="177165" y="1784096"/>
                </a:lnTo>
                <a:lnTo>
                  <a:pt x="175006" y="1780413"/>
                </a:lnTo>
                <a:lnTo>
                  <a:pt x="172720" y="1776603"/>
                </a:lnTo>
                <a:lnTo>
                  <a:pt x="167894" y="1775333"/>
                </a:lnTo>
                <a:lnTo>
                  <a:pt x="164084" y="1777492"/>
                </a:lnTo>
                <a:lnTo>
                  <a:pt x="76200" y="1828800"/>
                </a:lnTo>
                <a:lnTo>
                  <a:pt x="164084" y="1880108"/>
                </a:lnTo>
                <a:lnTo>
                  <a:pt x="167894" y="1882267"/>
                </a:lnTo>
                <a:lnTo>
                  <a:pt x="172720" y="1880997"/>
                </a:lnTo>
                <a:lnTo>
                  <a:pt x="175006" y="1877187"/>
                </a:lnTo>
                <a:lnTo>
                  <a:pt x="177165" y="1873504"/>
                </a:lnTo>
                <a:lnTo>
                  <a:pt x="175895" y="1868551"/>
                </a:lnTo>
                <a:lnTo>
                  <a:pt x="172085" y="1866392"/>
                </a:lnTo>
                <a:lnTo>
                  <a:pt x="121132" y="1836674"/>
                </a:lnTo>
                <a:lnTo>
                  <a:pt x="2208847" y="1836674"/>
                </a:lnTo>
                <a:lnTo>
                  <a:pt x="118668" y="2269134"/>
                </a:lnTo>
                <a:lnTo>
                  <a:pt x="106946" y="2279650"/>
                </a:lnTo>
                <a:lnTo>
                  <a:pt x="111747" y="2275332"/>
                </a:lnTo>
                <a:lnTo>
                  <a:pt x="118668" y="2269134"/>
                </a:lnTo>
                <a:lnTo>
                  <a:pt x="162560" y="2229739"/>
                </a:lnTo>
                <a:lnTo>
                  <a:pt x="165735" y="2226818"/>
                </a:lnTo>
                <a:lnTo>
                  <a:pt x="165989" y="2221738"/>
                </a:lnTo>
                <a:lnTo>
                  <a:pt x="163068" y="2218563"/>
                </a:lnTo>
                <a:lnTo>
                  <a:pt x="160147" y="2215261"/>
                </a:lnTo>
                <a:lnTo>
                  <a:pt x="155194" y="2215007"/>
                </a:lnTo>
                <a:lnTo>
                  <a:pt x="151892" y="2217928"/>
                </a:lnTo>
                <a:lnTo>
                  <a:pt x="76200" y="2286000"/>
                </a:lnTo>
                <a:lnTo>
                  <a:pt x="176784" y="2319782"/>
                </a:lnTo>
                <a:lnTo>
                  <a:pt x="181356" y="2317623"/>
                </a:lnTo>
                <a:lnTo>
                  <a:pt x="184150" y="2309241"/>
                </a:lnTo>
                <a:lnTo>
                  <a:pt x="181864" y="2304796"/>
                </a:lnTo>
                <a:lnTo>
                  <a:pt x="139547" y="2290572"/>
                </a:lnTo>
                <a:lnTo>
                  <a:pt x="121869" y="2284653"/>
                </a:lnTo>
                <a:lnTo>
                  <a:pt x="93218" y="2290572"/>
                </a:lnTo>
                <a:lnTo>
                  <a:pt x="102412" y="2288667"/>
                </a:lnTo>
                <a:lnTo>
                  <a:pt x="121869" y="2284653"/>
                </a:lnTo>
                <a:lnTo>
                  <a:pt x="2205202" y="1853615"/>
                </a:lnTo>
                <a:lnTo>
                  <a:pt x="114896" y="2718587"/>
                </a:lnTo>
                <a:lnTo>
                  <a:pt x="150495" y="2671826"/>
                </a:lnTo>
                <a:lnTo>
                  <a:pt x="145415" y="2657983"/>
                </a:lnTo>
                <a:lnTo>
                  <a:pt x="140462" y="2658745"/>
                </a:lnTo>
                <a:lnTo>
                  <a:pt x="137795" y="2662174"/>
                </a:lnTo>
                <a:lnTo>
                  <a:pt x="76200" y="2743200"/>
                </a:lnTo>
                <a:lnTo>
                  <a:pt x="177038" y="2757043"/>
                </a:lnTo>
                <a:lnTo>
                  <a:pt x="181356" y="2757551"/>
                </a:lnTo>
                <a:lnTo>
                  <a:pt x="185420" y="2754515"/>
                </a:lnTo>
                <a:lnTo>
                  <a:pt x="185928" y="2750185"/>
                </a:lnTo>
                <a:lnTo>
                  <a:pt x="186563" y="2745867"/>
                </a:lnTo>
                <a:lnTo>
                  <a:pt x="185508" y="2744470"/>
                </a:lnTo>
                <a:lnTo>
                  <a:pt x="183515" y="2741815"/>
                </a:lnTo>
                <a:lnTo>
                  <a:pt x="179197" y="2741295"/>
                </a:lnTo>
                <a:lnTo>
                  <a:pt x="120700" y="2733306"/>
                </a:lnTo>
                <a:lnTo>
                  <a:pt x="2199208" y="1873338"/>
                </a:lnTo>
                <a:lnTo>
                  <a:pt x="110299" y="3169882"/>
                </a:lnTo>
                <a:lnTo>
                  <a:pt x="139954" y="3114040"/>
                </a:lnTo>
                <a:lnTo>
                  <a:pt x="138430" y="3109214"/>
                </a:lnTo>
                <a:lnTo>
                  <a:pt x="134620" y="3107182"/>
                </a:lnTo>
                <a:lnTo>
                  <a:pt x="130683" y="3105150"/>
                </a:lnTo>
                <a:lnTo>
                  <a:pt x="125857" y="3106547"/>
                </a:lnTo>
                <a:lnTo>
                  <a:pt x="123825" y="3110484"/>
                </a:lnTo>
                <a:lnTo>
                  <a:pt x="76200" y="3200412"/>
                </a:lnTo>
                <a:lnTo>
                  <a:pt x="133070" y="3198850"/>
                </a:lnTo>
                <a:lnTo>
                  <a:pt x="182372" y="3197504"/>
                </a:lnTo>
                <a:lnTo>
                  <a:pt x="185801" y="3193859"/>
                </a:lnTo>
                <a:lnTo>
                  <a:pt x="185547" y="3185096"/>
                </a:lnTo>
                <a:lnTo>
                  <a:pt x="181864" y="3181629"/>
                </a:lnTo>
                <a:lnTo>
                  <a:pt x="118668" y="3183369"/>
                </a:lnTo>
                <a:lnTo>
                  <a:pt x="2172995" y="1908276"/>
                </a:lnTo>
                <a:lnTo>
                  <a:pt x="106565" y="3547199"/>
                </a:lnTo>
                <a:lnTo>
                  <a:pt x="128016" y="3492335"/>
                </a:lnTo>
                <a:lnTo>
                  <a:pt x="129540" y="3488258"/>
                </a:lnTo>
                <a:lnTo>
                  <a:pt x="127508" y="3483648"/>
                </a:lnTo>
                <a:lnTo>
                  <a:pt x="119380" y="3480460"/>
                </a:lnTo>
                <a:lnTo>
                  <a:pt x="114808" y="3482479"/>
                </a:lnTo>
                <a:lnTo>
                  <a:pt x="113157" y="3486569"/>
                </a:lnTo>
                <a:lnTo>
                  <a:pt x="76200" y="3581438"/>
                </a:lnTo>
                <a:lnTo>
                  <a:pt x="100952" y="3577882"/>
                </a:lnTo>
                <a:lnTo>
                  <a:pt x="181356" y="3566337"/>
                </a:lnTo>
                <a:lnTo>
                  <a:pt x="184277" y="3562312"/>
                </a:lnTo>
                <a:lnTo>
                  <a:pt x="183007" y="3553637"/>
                </a:lnTo>
                <a:lnTo>
                  <a:pt x="179070" y="3550628"/>
                </a:lnTo>
                <a:lnTo>
                  <a:pt x="116509" y="3559606"/>
                </a:lnTo>
                <a:lnTo>
                  <a:pt x="93472" y="3577882"/>
                </a:lnTo>
                <a:lnTo>
                  <a:pt x="97688" y="3574516"/>
                </a:lnTo>
                <a:lnTo>
                  <a:pt x="116509" y="3559606"/>
                </a:lnTo>
                <a:lnTo>
                  <a:pt x="2290953" y="1835023"/>
                </a:lnTo>
                <a:lnTo>
                  <a:pt x="2286000" y="1828800"/>
                </a:lnTo>
                <a:lnTo>
                  <a:pt x="2290953" y="1822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214" y="216865"/>
            <a:ext cx="12446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R</a:t>
            </a:r>
            <a:r>
              <a:rPr spc="-50" dirty="0">
                <a:solidFill>
                  <a:srgbClr val="000000"/>
                </a:solidFill>
              </a:rPr>
              <a:t>B</a:t>
            </a:r>
            <a:r>
              <a:rPr spc="-30"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C</a:t>
            </a:r>
          </a:p>
          <a:p>
            <a:pPr marL="13716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only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E7D395-ACB9-EC44-A7FC-56706B6B3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</a:t>
            </a:r>
            <a:r>
              <a:rPr spc="-8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0668" y="1795094"/>
            <a:ext cx="642429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Carlito"/>
                <a:cs typeface="Carlito"/>
              </a:rPr>
              <a:t>Use attributes to </a:t>
            </a:r>
            <a:r>
              <a:rPr sz="3200" spc="-25" dirty="0">
                <a:latin typeface="Carlito"/>
                <a:cs typeface="Carlito"/>
              </a:rPr>
              <a:t>constrain </a:t>
            </a:r>
            <a:r>
              <a:rPr sz="3200" spc="-10" dirty="0">
                <a:latin typeface="Carlito"/>
                <a:cs typeface="Carlito"/>
              </a:rPr>
              <a:t>under what  conditions </a:t>
            </a:r>
            <a:r>
              <a:rPr sz="3200" spc="-20" dirty="0">
                <a:latin typeface="Carlito"/>
                <a:cs typeface="Carlito"/>
              </a:rPr>
              <a:t>roles </a:t>
            </a:r>
            <a:r>
              <a:rPr sz="3200" spc="-25" dirty="0">
                <a:latin typeface="Carlito"/>
                <a:cs typeface="Carlito"/>
              </a:rPr>
              <a:t>may </a:t>
            </a:r>
            <a:r>
              <a:rPr sz="3200" spc="-10" dirty="0">
                <a:latin typeface="Carlito"/>
                <a:cs typeface="Carlito"/>
              </a:rPr>
              <a:t>be</a:t>
            </a:r>
            <a:r>
              <a:rPr sz="3200" spc="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activated.</a:t>
            </a:r>
            <a:endParaRPr sz="3200" dirty="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DD2EFF-FDD2-B140-A645-2A2C1F278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C4A209-D160-8648-A050-E6359D0C7124}"/>
              </a:ext>
            </a:extLst>
          </p:cNvPr>
          <p:cNvSpPr txBox="1"/>
          <p:nvPr/>
        </p:nvSpPr>
        <p:spPr>
          <a:xfrm>
            <a:off x="3581400" y="817932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ABAC Here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616" y="253441"/>
            <a:ext cx="33496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</a:rPr>
              <a:t>RBAC </a:t>
            </a:r>
            <a:r>
              <a:rPr spc="-5" dirty="0">
                <a:solidFill>
                  <a:srgbClr val="000000"/>
                </a:solidFill>
              </a:rPr>
              <a:t>w/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ABAC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263126"/>
            <a:ext cx="1018540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Roles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</a:t>
            </a:r>
            <a:r>
              <a:rPr sz="3200" spc="-15" dirty="0">
                <a:latin typeface="Carlito"/>
                <a:cs typeface="Carlito"/>
              </a:rPr>
              <a:t>g</a:t>
            </a:r>
            <a:r>
              <a:rPr sz="3200" spc="-5" dirty="0">
                <a:latin typeface="Carlito"/>
                <a:cs typeface="Carlito"/>
              </a:rPr>
              <a:t>e1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</a:t>
            </a:r>
            <a:r>
              <a:rPr sz="3200" spc="-15" dirty="0">
                <a:latin typeface="Carlito"/>
                <a:cs typeface="Carlito"/>
              </a:rPr>
              <a:t>g</a:t>
            </a:r>
            <a:r>
              <a:rPr sz="3200" spc="-5" dirty="0">
                <a:latin typeface="Carlito"/>
                <a:cs typeface="Carlito"/>
              </a:rPr>
              <a:t>e2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</a:t>
            </a:r>
            <a:r>
              <a:rPr sz="3200" spc="-15" dirty="0">
                <a:latin typeface="Carlito"/>
                <a:cs typeface="Carlito"/>
              </a:rPr>
              <a:t>g</a:t>
            </a:r>
            <a:r>
              <a:rPr sz="3200" spc="-5" dirty="0">
                <a:latin typeface="Carlito"/>
                <a:cs typeface="Carlito"/>
              </a:rPr>
              <a:t>e3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4498" y="1078483"/>
            <a:ext cx="1849755" cy="3381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0640" algn="r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FF0000"/>
                </a:solidFill>
                <a:latin typeface="Carlito"/>
                <a:cs typeface="Carlito"/>
              </a:rPr>
              <a:t>C</a:t>
            </a:r>
            <a:r>
              <a:rPr sz="2200" spc="5" dirty="0">
                <a:solidFill>
                  <a:srgbClr val="FF0000"/>
                </a:solidFill>
                <a:latin typeface="Carlito"/>
                <a:cs typeface="Carlito"/>
              </a:rPr>
              <a:t>o</a:t>
            </a:r>
            <a:r>
              <a:rPr sz="2200" spc="-1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200" spc="-25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sz="2200" spc="-5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ai</a:t>
            </a:r>
            <a:r>
              <a:rPr sz="2200" spc="-40" dirty="0">
                <a:solidFill>
                  <a:srgbClr val="FF0000"/>
                </a:solidFill>
                <a:latin typeface="Carlito"/>
                <a:cs typeface="Carlito"/>
              </a:rPr>
              <a:t>n</a:t>
            </a: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ts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Page1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Page1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05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456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Page1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Page2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Page2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05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456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Page2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Page3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Page3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05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456</a:t>
            </a:r>
            <a:endParaRPr sz="2200">
              <a:latin typeface="Carlito"/>
              <a:cs typeface="Carlito"/>
            </a:endParaRPr>
          </a:p>
          <a:p>
            <a:pPr marL="514984" marR="5080" indent="-514984" algn="r">
              <a:lnSpc>
                <a:spcPct val="100000"/>
              </a:lnSpc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Page3 </a:t>
            </a:r>
            <a:r>
              <a:rPr sz="2200" dirty="0">
                <a:latin typeface="Carlito"/>
                <a:cs typeface="Carlito"/>
              </a:rPr>
              <a:t>: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7815" y="1036700"/>
            <a:ext cx="6565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Use</a:t>
            </a:r>
            <a:r>
              <a:rPr sz="2200" spc="-50" dirty="0">
                <a:solidFill>
                  <a:srgbClr val="FF0000"/>
                </a:solidFill>
                <a:latin typeface="Carlito"/>
                <a:cs typeface="Carlito"/>
              </a:rPr>
              <a:t>r</a:t>
            </a:r>
            <a:r>
              <a:rPr sz="2200" dirty="0">
                <a:solidFill>
                  <a:srgbClr val="FF0000"/>
                </a:solidFill>
                <a:latin typeface="Carlito"/>
                <a:cs typeface="Carlito"/>
              </a:rPr>
              <a:t>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8864" y="1372057"/>
            <a:ext cx="1726564" cy="30460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1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10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1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10" dirty="0">
                <a:latin typeface="Carlito"/>
                <a:cs typeface="Carlito"/>
              </a:rPr>
              <a:t>456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1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5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2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10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User2-456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2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5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3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10" dirty="0">
                <a:latin typeface="Carlito"/>
                <a:cs typeface="Carlito"/>
              </a:rPr>
              <a:t>123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3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5" dirty="0">
                <a:latin typeface="Carlito"/>
                <a:cs typeface="Carlito"/>
              </a:rPr>
              <a:t>456</a:t>
            </a:r>
            <a:endParaRPr sz="22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200" dirty="0">
                <a:latin typeface="Carlito"/>
                <a:cs typeface="Carlito"/>
              </a:rPr>
              <a:t>User</a:t>
            </a:r>
            <a:r>
              <a:rPr sz="2200" spc="10" dirty="0">
                <a:latin typeface="Carlito"/>
                <a:cs typeface="Carlito"/>
              </a:rPr>
              <a:t>3</a:t>
            </a:r>
            <a:r>
              <a:rPr sz="2200" spc="-5" dirty="0">
                <a:latin typeface="Carlito"/>
                <a:cs typeface="Carlito"/>
              </a:rPr>
              <a:t>-</a:t>
            </a:r>
            <a:r>
              <a:rPr sz="2200" spc="10" dirty="0">
                <a:latin typeface="Carlito"/>
                <a:cs typeface="Carlito"/>
              </a:rPr>
              <a:t>789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7400" y="1573529"/>
            <a:ext cx="2059939" cy="819785"/>
          </a:xfrm>
          <a:custGeom>
            <a:avLst/>
            <a:gdLst/>
            <a:ahLst/>
            <a:cxnLst/>
            <a:rect l="l" t="t" r="r" b="b"/>
            <a:pathLst>
              <a:path w="2059939" h="819785">
                <a:moveTo>
                  <a:pt x="2059686" y="15240"/>
                </a:moveTo>
                <a:lnTo>
                  <a:pt x="2055114" y="0"/>
                </a:lnTo>
                <a:lnTo>
                  <a:pt x="40970" y="596823"/>
                </a:lnTo>
                <a:lnTo>
                  <a:pt x="81280" y="553974"/>
                </a:lnTo>
                <a:lnTo>
                  <a:pt x="84328" y="550672"/>
                </a:lnTo>
                <a:lnTo>
                  <a:pt x="84074" y="545719"/>
                </a:lnTo>
                <a:lnTo>
                  <a:pt x="80899" y="542671"/>
                </a:lnTo>
                <a:lnTo>
                  <a:pt x="77724" y="539750"/>
                </a:lnTo>
                <a:lnTo>
                  <a:pt x="72771" y="539877"/>
                </a:lnTo>
                <a:lnTo>
                  <a:pt x="69723" y="543052"/>
                </a:lnTo>
                <a:lnTo>
                  <a:pt x="0" y="617220"/>
                </a:lnTo>
                <a:lnTo>
                  <a:pt x="68821" y="634123"/>
                </a:lnTo>
                <a:lnTo>
                  <a:pt x="0" y="693420"/>
                </a:lnTo>
                <a:lnTo>
                  <a:pt x="76708" y="721017"/>
                </a:lnTo>
                <a:lnTo>
                  <a:pt x="0" y="769620"/>
                </a:lnTo>
                <a:lnTo>
                  <a:pt x="93599" y="819658"/>
                </a:lnTo>
                <a:lnTo>
                  <a:pt x="98425" y="818261"/>
                </a:lnTo>
                <a:lnTo>
                  <a:pt x="100457" y="814324"/>
                </a:lnTo>
                <a:lnTo>
                  <a:pt x="102616" y="810514"/>
                </a:lnTo>
                <a:lnTo>
                  <a:pt x="101092" y="805688"/>
                </a:lnTo>
                <a:lnTo>
                  <a:pt x="47434" y="776986"/>
                </a:lnTo>
                <a:lnTo>
                  <a:pt x="45402" y="775906"/>
                </a:lnTo>
                <a:lnTo>
                  <a:pt x="2057654" y="701294"/>
                </a:lnTo>
                <a:lnTo>
                  <a:pt x="2057146" y="685546"/>
                </a:lnTo>
                <a:lnTo>
                  <a:pt x="44691" y="760031"/>
                </a:lnTo>
                <a:lnTo>
                  <a:pt x="94488" y="728472"/>
                </a:lnTo>
                <a:lnTo>
                  <a:pt x="95580" y="727798"/>
                </a:lnTo>
                <a:lnTo>
                  <a:pt x="99949" y="729361"/>
                </a:lnTo>
                <a:lnTo>
                  <a:pt x="104521" y="727202"/>
                </a:lnTo>
                <a:lnTo>
                  <a:pt x="105918" y="723011"/>
                </a:lnTo>
                <a:lnTo>
                  <a:pt x="107442" y="718947"/>
                </a:lnTo>
                <a:lnTo>
                  <a:pt x="105283" y="714375"/>
                </a:lnTo>
                <a:lnTo>
                  <a:pt x="101219" y="712978"/>
                </a:lnTo>
                <a:lnTo>
                  <a:pt x="60566" y="698373"/>
                </a:lnTo>
                <a:lnTo>
                  <a:pt x="45707" y="693039"/>
                </a:lnTo>
                <a:lnTo>
                  <a:pt x="16891" y="698373"/>
                </a:lnTo>
                <a:lnTo>
                  <a:pt x="26479" y="696595"/>
                </a:lnTo>
                <a:lnTo>
                  <a:pt x="45707" y="693039"/>
                </a:lnTo>
                <a:lnTo>
                  <a:pt x="2058797" y="320167"/>
                </a:lnTo>
                <a:lnTo>
                  <a:pt x="2056003" y="304673"/>
                </a:lnTo>
                <a:lnTo>
                  <a:pt x="42837" y="677405"/>
                </a:lnTo>
                <a:lnTo>
                  <a:pt x="87503" y="638937"/>
                </a:lnTo>
                <a:lnTo>
                  <a:pt x="87706" y="638759"/>
                </a:lnTo>
                <a:lnTo>
                  <a:pt x="98806" y="641477"/>
                </a:lnTo>
                <a:lnTo>
                  <a:pt x="103124" y="642493"/>
                </a:lnTo>
                <a:lnTo>
                  <a:pt x="107442" y="639826"/>
                </a:lnTo>
                <a:lnTo>
                  <a:pt x="108458" y="635635"/>
                </a:lnTo>
                <a:lnTo>
                  <a:pt x="109474" y="631317"/>
                </a:lnTo>
                <a:lnTo>
                  <a:pt x="106934" y="626999"/>
                </a:lnTo>
                <a:lnTo>
                  <a:pt x="79781" y="620395"/>
                </a:lnTo>
                <a:lnTo>
                  <a:pt x="45554" y="612025"/>
                </a:lnTo>
                <a:lnTo>
                  <a:pt x="17272" y="620395"/>
                </a:lnTo>
                <a:lnTo>
                  <a:pt x="24549" y="618236"/>
                </a:lnTo>
                <a:lnTo>
                  <a:pt x="45554" y="612025"/>
                </a:lnTo>
                <a:lnTo>
                  <a:pt x="2059686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2563875"/>
            <a:ext cx="2060575" cy="1692275"/>
          </a:xfrm>
          <a:custGeom>
            <a:avLst/>
            <a:gdLst/>
            <a:ahLst/>
            <a:cxnLst/>
            <a:rect l="l" t="t" r="r" b="b"/>
            <a:pathLst>
              <a:path w="2060575" h="1692275">
                <a:moveTo>
                  <a:pt x="2058543" y="685800"/>
                </a:moveTo>
                <a:lnTo>
                  <a:pt x="45821" y="387604"/>
                </a:lnTo>
                <a:lnTo>
                  <a:pt x="56578" y="383286"/>
                </a:lnTo>
                <a:lnTo>
                  <a:pt x="104521" y="364109"/>
                </a:lnTo>
                <a:lnTo>
                  <a:pt x="106426" y="359537"/>
                </a:lnTo>
                <a:lnTo>
                  <a:pt x="103124" y="351409"/>
                </a:lnTo>
                <a:lnTo>
                  <a:pt x="98552" y="349377"/>
                </a:lnTo>
                <a:lnTo>
                  <a:pt x="96062" y="350380"/>
                </a:lnTo>
                <a:lnTo>
                  <a:pt x="95885" y="350266"/>
                </a:lnTo>
                <a:lnTo>
                  <a:pt x="44932" y="320548"/>
                </a:lnTo>
                <a:lnTo>
                  <a:pt x="2057400" y="320548"/>
                </a:lnTo>
                <a:lnTo>
                  <a:pt x="2057400" y="304673"/>
                </a:lnTo>
                <a:lnTo>
                  <a:pt x="45148" y="304673"/>
                </a:lnTo>
                <a:lnTo>
                  <a:pt x="92049" y="277329"/>
                </a:lnTo>
                <a:lnTo>
                  <a:pt x="97028" y="279527"/>
                </a:lnTo>
                <a:lnTo>
                  <a:pt x="101727" y="277749"/>
                </a:lnTo>
                <a:lnTo>
                  <a:pt x="103505" y="273685"/>
                </a:lnTo>
                <a:lnTo>
                  <a:pt x="105283" y="269748"/>
                </a:lnTo>
                <a:lnTo>
                  <a:pt x="103505" y="265049"/>
                </a:lnTo>
                <a:lnTo>
                  <a:pt x="97713" y="262496"/>
                </a:lnTo>
                <a:lnTo>
                  <a:pt x="96520" y="260477"/>
                </a:lnTo>
                <a:lnTo>
                  <a:pt x="91694" y="259207"/>
                </a:lnTo>
                <a:lnTo>
                  <a:pt x="91084" y="259549"/>
                </a:lnTo>
                <a:lnTo>
                  <a:pt x="52819" y="242570"/>
                </a:lnTo>
                <a:lnTo>
                  <a:pt x="45554" y="239344"/>
                </a:lnTo>
                <a:lnTo>
                  <a:pt x="2058289" y="15748"/>
                </a:lnTo>
                <a:lnTo>
                  <a:pt x="2056511" y="0"/>
                </a:lnTo>
                <a:lnTo>
                  <a:pt x="43980" y="223583"/>
                </a:lnTo>
                <a:lnTo>
                  <a:pt x="91186" y="188468"/>
                </a:lnTo>
                <a:lnTo>
                  <a:pt x="94742" y="185928"/>
                </a:lnTo>
                <a:lnTo>
                  <a:pt x="95377" y="180975"/>
                </a:lnTo>
                <a:lnTo>
                  <a:pt x="92837" y="177419"/>
                </a:lnTo>
                <a:lnTo>
                  <a:pt x="90170" y="173863"/>
                </a:lnTo>
                <a:lnTo>
                  <a:pt x="85217" y="173101"/>
                </a:lnTo>
                <a:lnTo>
                  <a:pt x="0" y="236474"/>
                </a:lnTo>
                <a:lnTo>
                  <a:pt x="74155" y="269379"/>
                </a:lnTo>
                <a:lnTo>
                  <a:pt x="0" y="312674"/>
                </a:lnTo>
                <a:lnTo>
                  <a:pt x="77381" y="357860"/>
                </a:lnTo>
                <a:lnTo>
                  <a:pt x="0" y="388874"/>
                </a:lnTo>
                <a:lnTo>
                  <a:pt x="79502" y="452501"/>
                </a:lnTo>
                <a:lnTo>
                  <a:pt x="82931" y="455295"/>
                </a:lnTo>
                <a:lnTo>
                  <a:pt x="87884" y="454660"/>
                </a:lnTo>
                <a:lnTo>
                  <a:pt x="90551" y="451231"/>
                </a:lnTo>
                <a:lnTo>
                  <a:pt x="93345" y="447802"/>
                </a:lnTo>
                <a:lnTo>
                  <a:pt x="92837" y="442849"/>
                </a:lnTo>
                <a:lnTo>
                  <a:pt x="89408" y="440055"/>
                </a:lnTo>
                <a:lnTo>
                  <a:pt x="43472" y="403352"/>
                </a:lnTo>
                <a:lnTo>
                  <a:pt x="2056257" y="701548"/>
                </a:lnTo>
                <a:lnTo>
                  <a:pt x="2058543" y="685800"/>
                </a:lnTo>
                <a:close/>
              </a:path>
              <a:path w="2060575" h="1692275">
                <a:moveTo>
                  <a:pt x="2060194" y="1676831"/>
                </a:moveTo>
                <a:lnTo>
                  <a:pt x="45224" y="930503"/>
                </a:lnTo>
                <a:lnTo>
                  <a:pt x="103695" y="920242"/>
                </a:lnTo>
                <a:lnTo>
                  <a:pt x="107315" y="919607"/>
                </a:lnTo>
                <a:lnTo>
                  <a:pt x="110236" y="915416"/>
                </a:lnTo>
                <a:lnTo>
                  <a:pt x="108712" y="906780"/>
                </a:lnTo>
                <a:lnTo>
                  <a:pt x="104521" y="903986"/>
                </a:lnTo>
                <a:lnTo>
                  <a:pt x="88646" y="906767"/>
                </a:lnTo>
                <a:lnTo>
                  <a:pt x="88646" y="906526"/>
                </a:lnTo>
                <a:lnTo>
                  <a:pt x="42278" y="863625"/>
                </a:lnTo>
                <a:lnTo>
                  <a:pt x="2055622" y="1311021"/>
                </a:lnTo>
                <a:lnTo>
                  <a:pt x="2059178" y="1295527"/>
                </a:lnTo>
                <a:lnTo>
                  <a:pt x="45605" y="848118"/>
                </a:lnTo>
                <a:lnTo>
                  <a:pt x="65519" y="841756"/>
                </a:lnTo>
                <a:lnTo>
                  <a:pt x="101727" y="830199"/>
                </a:lnTo>
                <a:lnTo>
                  <a:pt x="105918" y="828802"/>
                </a:lnTo>
                <a:lnTo>
                  <a:pt x="108204" y="824357"/>
                </a:lnTo>
                <a:lnTo>
                  <a:pt x="106934" y="820166"/>
                </a:lnTo>
                <a:lnTo>
                  <a:pt x="105537" y="815975"/>
                </a:lnTo>
                <a:lnTo>
                  <a:pt x="101092" y="813689"/>
                </a:lnTo>
                <a:lnTo>
                  <a:pt x="96901" y="815086"/>
                </a:lnTo>
                <a:lnTo>
                  <a:pt x="90271" y="817206"/>
                </a:lnTo>
                <a:lnTo>
                  <a:pt x="43980" y="782777"/>
                </a:lnTo>
                <a:lnTo>
                  <a:pt x="2056511" y="1006348"/>
                </a:lnTo>
                <a:lnTo>
                  <a:pt x="2058289" y="990600"/>
                </a:lnTo>
                <a:lnTo>
                  <a:pt x="45554" y="767016"/>
                </a:lnTo>
                <a:lnTo>
                  <a:pt x="52819" y="763778"/>
                </a:lnTo>
                <a:lnTo>
                  <a:pt x="103505" y="741299"/>
                </a:lnTo>
                <a:lnTo>
                  <a:pt x="105283" y="736600"/>
                </a:lnTo>
                <a:lnTo>
                  <a:pt x="103505" y="732663"/>
                </a:lnTo>
                <a:lnTo>
                  <a:pt x="101727" y="728599"/>
                </a:lnTo>
                <a:lnTo>
                  <a:pt x="97028" y="726821"/>
                </a:lnTo>
                <a:lnTo>
                  <a:pt x="0" y="769874"/>
                </a:lnTo>
                <a:lnTo>
                  <a:pt x="71640" y="823163"/>
                </a:lnTo>
                <a:lnTo>
                  <a:pt x="0" y="846074"/>
                </a:lnTo>
                <a:lnTo>
                  <a:pt x="69164" y="910170"/>
                </a:lnTo>
                <a:lnTo>
                  <a:pt x="0" y="922274"/>
                </a:lnTo>
                <a:lnTo>
                  <a:pt x="64643" y="1000887"/>
                </a:lnTo>
                <a:lnTo>
                  <a:pt x="67437" y="1004316"/>
                </a:lnTo>
                <a:lnTo>
                  <a:pt x="72390" y="1004824"/>
                </a:lnTo>
                <a:lnTo>
                  <a:pt x="75819" y="1002030"/>
                </a:lnTo>
                <a:lnTo>
                  <a:pt x="79121" y="999236"/>
                </a:lnTo>
                <a:lnTo>
                  <a:pt x="79629" y="994283"/>
                </a:lnTo>
                <a:lnTo>
                  <a:pt x="39547" y="945464"/>
                </a:lnTo>
                <a:lnTo>
                  <a:pt x="2054606" y="1691716"/>
                </a:lnTo>
                <a:lnTo>
                  <a:pt x="2060194" y="167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0BE21F-672E-6145-8658-397140526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958138"/>
            <a:ext cx="1017269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Roles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</a:t>
            </a:r>
            <a:r>
              <a:rPr sz="3200" spc="-20" dirty="0">
                <a:latin typeface="Carlito"/>
                <a:cs typeface="Carlito"/>
              </a:rPr>
              <a:t>e</a:t>
            </a:r>
            <a:r>
              <a:rPr sz="3200" spc="-5" dirty="0">
                <a:latin typeface="Carlito"/>
                <a:cs typeface="Carlito"/>
              </a:rPr>
              <a:t>1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</a:t>
            </a:r>
            <a:r>
              <a:rPr sz="3200" spc="-20" dirty="0">
                <a:latin typeface="Carlito"/>
                <a:cs typeface="Carlito"/>
              </a:rPr>
              <a:t>e</a:t>
            </a:r>
            <a:r>
              <a:rPr sz="3200" spc="-5" dirty="0">
                <a:latin typeface="Carlito"/>
                <a:cs typeface="Carlito"/>
              </a:rPr>
              <a:t>2  </a:t>
            </a:r>
            <a:r>
              <a:rPr sz="3200" spc="-75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</a:t>
            </a:r>
            <a:r>
              <a:rPr sz="3200" spc="-20" dirty="0">
                <a:latin typeface="Carlito"/>
                <a:cs typeface="Carlito"/>
              </a:rPr>
              <a:t>e</a:t>
            </a:r>
            <a:r>
              <a:rPr sz="3200" spc="-5" dirty="0">
                <a:latin typeface="Carlito"/>
                <a:cs typeface="Carlito"/>
              </a:rPr>
              <a:t>3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9317" y="207009"/>
            <a:ext cx="241363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Page1 </a:t>
            </a:r>
            <a:r>
              <a:rPr sz="1500" dirty="0">
                <a:latin typeface="Carlito"/>
                <a:cs typeface="Carlito"/>
              </a:rPr>
              <a:t>: </a:t>
            </a:r>
            <a:r>
              <a:rPr sz="1500" spc="-65" dirty="0">
                <a:latin typeface="Arial"/>
                <a:cs typeface="Arial"/>
              </a:rPr>
              <a:t>123, 456, 789,</a:t>
            </a:r>
            <a:r>
              <a:rPr sz="1500" spc="-275" dirty="0">
                <a:latin typeface="Arial"/>
                <a:cs typeface="Arial"/>
              </a:rPr>
              <a:t> </a:t>
            </a:r>
            <a:r>
              <a:rPr sz="1500" spc="-459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9317" y="664285"/>
            <a:ext cx="147955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Page1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25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123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Page2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45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123,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Page3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20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123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9317" y="1807921"/>
            <a:ext cx="2413635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135" dirty="0">
                <a:latin typeface="Arial"/>
                <a:cs typeface="Arial"/>
              </a:rPr>
              <a:t>Page2 </a:t>
            </a:r>
            <a:r>
              <a:rPr sz="1500" spc="-15" dirty="0">
                <a:latin typeface="Arial"/>
                <a:cs typeface="Arial"/>
              </a:rPr>
              <a:t>: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123, 456, 789, </a:t>
            </a:r>
            <a:r>
              <a:rPr sz="1500" spc="-45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19317" y="2265375"/>
            <a:ext cx="143129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Page1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60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456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Page2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55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456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Page3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60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456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9317" y="3409010"/>
            <a:ext cx="2413635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135" dirty="0">
                <a:latin typeface="Arial"/>
                <a:cs typeface="Arial"/>
              </a:rPr>
              <a:t>Page3 </a:t>
            </a:r>
            <a:r>
              <a:rPr sz="1500" spc="-15" dirty="0">
                <a:latin typeface="Arial"/>
                <a:cs typeface="Arial"/>
              </a:rPr>
              <a:t>: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123, 345, 789, </a:t>
            </a:r>
            <a:r>
              <a:rPr sz="1500" spc="-455" dirty="0">
                <a:latin typeface="Arial"/>
                <a:cs typeface="Arial"/>
              </a:rPr>
              <a:t>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9317" y="4095394"/>
            <a:ext cx="143129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Page1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55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789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Page2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60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789</a:t>
            </a:r>
            <a:endParaRPr sz="15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1500" spc="-5" dirty="0">
                <a:latin typeface="Carlito"/>
                <a:cs typeface="Carlito"/>
              </a:rPr>
              <a:t>Page3 </a:t>
            </a:r>
            <a:r>
              <a:rPr sz="1500" dirty="0">
                <a:latin typeface="Carlito"/>
                <a:cs typeface="Carlito"/>
              </a:rPr>
              <a:t>:</a:t>
            </a:r>
            <a:r>
              <a:rPr sz="1500" spc="-155" dirty="0">
                <a:latin typeface="Carlito"/>
                <a:cs typeface="Carlito"/>
              </a:rPr>
              <a:t> </a:t>
            </a:r>
            <a:r>
              <a:rPr sz="1500" spc="5" dirty="0">
                <a:latin typeface="Carlito"/>
                <a:cs typeface="Carlito"/>
              </a:rPr>
              <a:t>789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5064" y="248488"/>
            <a:ext cx="11417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15" dirty="0">
                <a:latin typeface="Carlito"/>
                <a:cs typeface="Carlito"/>
              </a:rPr>
              <a:t>U</a:t>
            </a:r>
            <a:r>
              <a:rPr sz="2000" spc="-20" dirty="0">
                <a:latin typeface="Carlito"/>
                <a:cs typeface="Carlito"/>
              </a:rPr>
              <a:t>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r1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5064" y="858723"/>
            <a:ext cx="13976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15" dirty="0">
                <a:latin typeface="Carlito"/>
                <a:cs typeface="Carlito"/>
              </a:rPr>
              <a:t>U</a:t>
            </a:r>
            <a:r>
              <a:rPr sz="2000" spc="-20" dirty="0">
                <a:latin typeface="Carlito"/>
                <a:cs typeface="Carlito"/>
              </a:rPr>
              <a:t>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r1</a:t>
            </a:r>
            <a:r>
              <a:rPr sz="2000" spc="-15" dirty="0">
                <a:latin typeface="Carlito"/>
                <a:cs typeface="Carlito"/>
              </a:rPr>
              <a:t>2</a:t>
            </a:r>
            <a:r>
              <a:rPr sz="2000" spc="-5" dirty="0">
                <a:latin typeface="Carlito"/>
                <a:cs typeface="Carlito"/>
              </a:rPr>
              <a:t>3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5064" y="1773682"/>
            <a:ext cx="11417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20" dirty="0">
                <a:latin typeface="Carlito"/>
                <a:cs typeface="Carlito"/>
              </a:rPr>
              <a:t>Us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r2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5064" y="2383663"/>
            <a:ext cx="13982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20" dirty="0">
                <a:latin typeface="Carlito"/>
                <a:cs typeface="Carlito"/>
              </a:rPr>
              <a:t>Us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r456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5064" y="3298697"/>
            <a:ext cx="11417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0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20" dirty="0">
                <a:latin typeface="Carlito"/>
                <a:cs typeface="Carlito"/>
              </a:rPr>
              <a:t>Us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r3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5064" y="4213352"/>
            <a:ext cx="13976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27685" algn="l"/>
                <a:tab pos="528320" algn="l"/>
              </a:tabLst>
            </a:pPr>
            <a:r>
              <a:rPr sz="2000" spc="-15" dirty="0">
                <a:latin typeface="Carlito"/>
                <a:cs typeface="Carlito"/>
              </a:rPr>
              <a:t>U</a:t>
            </a:r>
            <a:r>
              <a:rPr sz="2000" spc="-20" dirty="0">
                <a:latin typeface="Carlito"/>
                <a:cs typeface="Carlito"/>
              </a:rPr>
              <a:t>s</a:t>
            </a:r>
            <a:r>
              <a:rPr sz="2000" spc="-15" dirty="0">
                <a:latin typeface="Carlito"/>
                <a:cs typeface="Carlito"/>
              </a:rPr>
              <a:t>e</a:t>
            </a:r>
            <a:r>
              <a:rPr sz="2000" spc="-5" dirty="0">
                <a:latin typeface="Carlito"/>
                <a:cs typeface="Carlito"/>
              </a:rPr>
              <a:t>r7</a:t>
            </a:r>
            <a:r>
              <a:rPr sz="2000" spc="-15" dirty="0">
                <a:latin typeface="Carlito"/>
                <a:cs typeface="Carlito"/>
              </a:rPr>
              <a:t>8</a:t>
            </a:r>
            <a:r>
              <a:rPr sz="2000" spc="-5" dirty="0">
                <a:latin typeface="Carlito"/>
                <a:cs typeface="Carlito"/>
              </a:rPr>
              <a:t>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507745"/>
            <a:ext cx="2063750" cy="3900170"/>
          </a:xfrm>
          <a:custGeom>
            <a:avLst/>
            <a:gdLst/>
            <a:ahLst/>
            <a:cxnLst/>
            <a:rect l="l" t="t" r="r" b="b"/>
            <a:pathLst>
              <a:path w="2063750" h="3900170">
                <a:moveTo>
                  <a:pt x="2063369" y="3887584"/>
                </a:moveTo>
                <a:lnTo>
                  <a:pt x="2062734" y="3886873"/>
                </a:lnTo>
                <a:lnTo>
                  <a:pt x="1969719" y="3780091"/>
                </a:lnTo>
                <a:lnTo>
                  <a:pt x="1969719" y="3804196"/>
                </a:lnTo>
                <a:lnTo>
                  <a:pt x="784618" y="2750782"/>
                </a:lnTo>
                <a:lnTo>
                  <a:pt x="1103668" y="2809862"/>
                </a:lnTo>
                <a:lnTo>
                  <a:pt x="1969719" y="3804196"/>
                </a:lnTo>
                <a:lnTo>
                  <a:pt x="1969719" y="3780091"/>
                </a:lnTo>
                <a:lnTo>
                  <a:pt x="1128725" y="2814497"/>
                </a:lnTo>
                <a:lnTo>
                  <a:pt x="2056003" y="2986163"/>
                </a:lnTo>
                <a:lnTo>
                  <a:pt x="2058797" y="2970657"/>
                </a:lnTo>
                <a:lnTo>
                  <a:pt x="1112012" y="2795308"/>
                </a:lnTo>
                <a:lnTo>
                  <a:pt x="1086954" y="2766542"/>
                </a:lnTo>
                <a:lnTo>
                  <a:pt x="1086954" y="2790672"/>
                </a:lnTo>
                <a:lnTo>
                  <a:pt x="761720" y="2730423"/>
                </a:lnTo>
                <a:lnTo>
                  <a:pt x="428371" y="2434120"/>
                </a:lnTo>
                <a:lnTo>
                  <a:pt x="719975" y="2369324"/>
                </a:lnTo>
                <a:lnTo>
                  <a:pt x="1086954" y="2790672"/>
                </a:lnTo>
                <a:lnTo>
                  <a:pt x="1086954" y="2766542"/>
                </a:lnTo>
                <a:lnTo>
                  <a:pt x="737577" y="2365413"/>
                </a:lnTo>
                <a:lnTo>
                  <a:pt x="2059178" y="2071751"/>
                </a:lnTo>
                <a:lnTo>
                  <a:pt x="2057400" y="2064004"/>
                </a:lnTo>
                <a:lnTo>
                  <a:pt x="2059686" y="2056384"/>
                </a:lnTo>
                <a:lnTo>
                  <a:pt x="2002383" y="2039416"/>
                </a:lnTo>
                <a:lnTo>
                  <a:pt x="2002383" y="2056003"/>
                </a:lnTo>
                <a:lnTo>
                  <a:pt x="1985314" y="2056003"/>
                </a:lnTo>
                <a:lnTo>
                  <a:pt x="1985314" y="2071878"/>
                </a:lnTo>
                <a:lnTo>
                  <a:pt x="725716" y="2351798"/>
                </a:lnTo>
                <a:lnTo>
                  <a:pt x="708113" y="2331593"/>
                </a:lnTo>
                <a:lnTo>
                  <a:pt x="708113" y="2355710"/>
                </a:lnTo>
                <a:lnTo>
                  <a:pt x="413753" y="2421128"/>
                </a:lnTo>
                <a:lnTo>
                  <a:pt x="394550" y="2404072"/>
                </a:lnTo>
                <a:lnTo>
                  <a:pt x="394550" y="2425382"/>
                </a:lnTo>
                <a:lnTo>
                  <a:pt x="105270" y="2489670"/>
                </a:lnTo>
                <a:lnTo>
                  <a:pt x="104775" y="2487549"/>
                </a:lnTo>
                <a:lnTo>
                  <a:pt x="103759" y="2483358"/>
                </a:lnTo>
                <a:lnTo>
                  <a:pt x="99441" y="2480691"/>
                </a:lnTo>
                <a:lnTo>
                  <a:pt x="55613" y="2491321"/>
                </a:lnTo>
                <a:lnTo>
                  <a:pt x="88646" y="2460752"/>
                </a:lnTo>
                <a:lnTo>
                  <a:pt x="88900" y="2455672"/>
                </a:lnTo>
                <a:lnTo>
                  <a:pt x="85852" y="2452497"/>
                </a:lnTo>
                <a:lnTo>
                  <a:pt x="84366" y="2450896"/>
                </a:lnTo>
                <a:lnTo>
                  <a:pt x="247027" y="2294255"/>
                </a:lnTo>
                <a:lnTo>
                  <a:pt x="394550" y="2425382"/>
                </a:lnTo>
                <a:lnTo>
                  <a:pt x="394550" y="2404072"/>
                </a:lnTo>
                <a:lnTo>
                  <a:pt x="258546" y="2283168"/>
                </a:lnTo>
                <a:lnTo>
                  <a:pt x="468693" y="2080806"/>
                </a:lnTo>
                <a:lnTo>
                  <a:pt x="708113" y="2355710"/>
                </a:lnTo>
                <a:lnTo>
                  <a:pt x="708113" y="2331593"/>
                </a:lnTo>
                <a:lnTo>
                  <a:pt x="481926" y="2071878"/>
                </a:lnTo>
                <a:lnTo>
                  <a:pt x="1985314" y="2071878"/>
                </a:lnTo>
                <a:lnTo>
                  <a:pt x="1985314" y="2056003"/>
                </a:lnTo>
                <a:lnTo>
                  <a:pt x="494449" y="2056003"/>
                </a:lnTo>
                <a:lnTo>
                  <a:pt x="689749" y="1867941"/>
                </a:lnTo>
                <a:lnTo>
                  <a:pt x="1028725" y="1767497"/>
                </a:lnTo>
                <a:lnTo>
                  <a:pt x="2002383" y="2056003"/>
                </a:lnTo>
                <a:lnTo>
                  <a:pt x="2002383" y="2039416"/>
                </a:lnTo>
                <a:lnTo>
                  <a:pt x="1056703" y="1759216"/>
                </a:lnTo>
                <a:lnTo>
                  <a:pt x="2059686" y="1462024"/>
                </a:lnTo>
                <a:lnTo>
                  <a:pt x="2055114" y="1446784"/>
                </a:lnTo>
                <a:lnTo>
                  <a:pt x="1028725" y="1750923"/>
                </a:lnTo>
                <a:lnTo>
                  <a:pt x="1000747" y="1742643"/>
                </a:lnTo>
                <a:lnTo>
                  <a:pt x="1000747" y="1759216"/>
                </a:lnTo>
                <a:lnTo>
                  <a:pt x="714603" y="1844001"/>
                </a:lnTo>
                <a:lnTo>
                  <a:pt x="849261" y="1714334"/>
                </a:lnTo>
                <a:lnTo>
                  <a:pt x="1000747" y="1759216"/>
                </a:lnTo>
                <a:lnTo>
                  <a:pt x="1000747" y="1742643"/>
                </a:lnTo>
                <a:lnTo>
                  <a:pt x="862431" y="1701660"/>
                </a:lnTo>
                <a:lnTo>
                  <a:pt x="2062861" y="545719"/>
                </a:lnTo>
                <a:lnTo>
                  <a:pt x="2057400" y="540004"/>
                </a:lnTo>
                <a:lnTo>
                  <a:pt x="2054225" y="532765"/>
                </a:lnTo>
                <a:lnTo>
                  <a:pt x="1995004" y="559092"/>
                </a:lnTo>
                <a:lnTo>
                  <a:pt x="1995004" y="576389"/>
                </a:lnTo>
                <a:lnTo>
                  <a:pt x="1963737" y="599554"/>
                </a:lnTo>
                <a:lnTo>
                  <a:pt x="1963737" y="619226"/>
                </a:lnTo>
                <a:lnTo>
                  <a:pt x="845007" y="1696504"/>
                </a:lnTo>
                <a:lnTo>
                  <a:pt x="831837" y="1692605"/>
                </a:lnTo>
                <a:lnTo>
                  <a:pt x="831837" y="1709178"/>
                </a:lnTo>
                <a:lnTo>
                  <a:pt x="681697" y="1853755"/>
                </a:lnTo>
                <a:lnTo>
                  <a:pt x="656844" y="1861121"/>
                </a:lnTo>
                <a:lnTo>
                  <a:pt x="656844" y="1877695"/>
                </a:lnTo>
                <a:lnTo>
                  <a:pt x="471665" y="2056003"/>
                </a:lnTo>
                <a:lnTo>
                  <a:pt x="468096" y="2056003"/>
                </a:lnTo>
                <a:lnTo>
                  <a:pt x="455180" y="2041182"/>
                </a:lnTo>
                <a:lnTo>
                  <a:pt x="455180" y="2071878"/>
                </a:lnTo>
                <a:lnTo>
                  <a:pt x="246697" y="2272639"/>
                </a:lnTo>
                <a:lnTo>
                  <a:pt x="39027" y="2088019"/>
                </a:lnTo>
                <a:lnTo>
                  <a:pt x="42252" y="2088680"/>
                </a:lnTo>
                <a:lnTo>
                  <a:pt x="87884" y="2115312"/>
                </a:lnTo>
                <a:lnTo>
                  <a:pt x="91694" y="2117471"/>
                </a:lnTo>
                <a:lnTo>
                  <a:pt x="96520" y="2116201"/>
                </a:lnTo>
                <a:lnTo>
                  <a:pt x="98806" y="2112391"/>
                </a:lnTo>
                <a:lnTo>
                  <a:pt x="100965" y="2108708"/>
                </a:lnTo>
                <a:lnTo>
                  <a:pt x="99695" y="2103755"/>
                </a:lnTo>
                <a:lnTo>
                  <a:pt x="95885" y="2101596"/>
                </a:lnTo>
                <a:lnTo>
                  <a:pt x="90462" y="2098446"/>
                </a:lnTo>
                <a:lnTo>
                  <a:pt x="96647" y="2099691"/>
                </a:lnTo>
                <a:lnTo>
                  <a:pt x="100965" y="2100453"/>
                </a:lnTo>
                <a:lnTo>
                  <a:pt x="105156" y="2097659"/>
                </a:lnTo>
                <a:lnTo>
                  <a:pt x="106045" y="2093468"/>
                </a:lnTo>
                <a:lnTo>
                  <a:pt x="106934" y="2089150"/>
                </a:lnTo>
                <a:lnTo>
                  <a:pt x="105879" y="2087575"/>
                </a:lnTo>
                <a:lnTo>
                  <a:pt x="107442" y="2086610"/>
                </a:lnTo>
                <a:lnTo>
                  <a:pt x="108458" y="2082419"/>
                </a:lnTo>
                <a:lnTo>
                  <a:pt x="109474" y="2078101"/>
                </a:lnTo>
                <a:lnTo>
                  <a:pt x="106934" y="2073783"/>
                </a:lnTo>
                <a:lnTo>
                  <a:pt x="99098" y="2071878"/>
                </a:lnTo>
                <a:lnTo>
                  <a:pt x="455180" y="2071878"/>
                </a:lnTo>
                <a:lnTo>
                  <a:pt x="455180" y="2041182"/>
                </a:lnTo>
                <a:lnTo>
                  <a:pt x="447090" y="2031898"/>
                </a:lnTo>
                <a:lnTo>
                  <a:pt x="447090" y="2056003"/>
                </a:lnTo>
                <a:lnTo>
                  <a:pt x="73088" y="2056003"/>
                </a:lnTo>
                <a:lnTo>
                  <a:pt x="105537" y="2052447"/>
                </a:lnTo>
                <a:lnTo>
                  <a:pt x="108712" y="2048510"/>
                </a:lnTo>
                <a:lnTo>
                  <a:pt x="107759" y="2040382"/>
                </a:lnTo>
                <a:lnTo>
                  <a:pt x="366661" y="1963661"/>
                </a:lnTo>
                <a:lnTo>
                  <a:pt x="447090" y="2056003"/>
                </a:lnTo>
                <a:lnTo>
                  <a:pt x="447090" y="2031898"/>
                </a:lnTo>
                <a:lnTo>
                  <a:pt x="383362" y="1958721"/>
                </a:lnTo>
                <a:lnTo>
                  <a:pt x="656844" y="1877695"/>
                </a:lnTo>
                <a:lnTo>
                  <a:pt x="656844" y="1861121"/>
                </a:lnTo>
                <a:lnTo>
                  <a:pt x="371894" y="1945551"/>
                </a:lnTo>
                <a:lnTo>
                  <a:pt x="355193" y="1926386"/>
                </a:lnTo>
                <a:lnTo>
                  <a:pt x="355193" y="1950504"/>
                </a:lnTo>
                <a:lnTo>
                  <a:pt x="92659" y="2028291"/>
                </a:lnTo>
                <a:lnTo>
                  <a:pt x="95885" y="2026412"/>
                </a:lnTo>
                <a:lnTo>
                  <a:pt x="99695" y="2024253"/>
                </a:lnTo>
                <a:lnTo>
                  <a:pt x="100965" y="2019300"/>
                </a:lnTo>
                <a:lnTo>
                  <a:pt x="98806" y="2015617"/>
                </a:lnTo>
                <a:lnTo>
                  <a:pt x="96520" y="2011807"/>
                </a:lnTo>
                <a:lnTo>
                  <a:pt x="91694" y="2010537"/>
                </a:lnTo>
                <a:lnTo>
                  <a:pt x="87884" y="2012696"/>
                </a:lnTo>
                <a:lnTo>
                  <a:pt x="63487" y="2026945"/>
                </a:lnTo>
                <a:lnTo>
                  <a:pt x="281254" y="1865617"/>
                </a:lnTo>
                <a:lnTo>
                  <a:pt x="355193" y="1950504"/>
                </a:lnTo>
                <a:lnTo>
                  <a:pt x="355193" y="1926386"/>
                </a:lnTo>
                <a:lnTo>
                  <a:pt x="294017" y="1856155"/>
                </a:lnTo>
                <a:lnTo>
                  <a:pt x="589407" y="1637334"/>
                </a:lnTo>
                <a:lnTo>
                  <a:pt x="831837" y="1709178"/>
                </a:lnTo>
                <a:lnTo>
                  <a:pt x="831837" y="1692605"/>
                </a:lnTo>
                <a:lnTo>
                  <a:pt x="605383" y="1625498"/>
                </a:lnTo>
                <a:lnTo>
                  <a:pt x="1963737" y="619226"/>
                </a:lnTo>
                <a:lnTo>
                  <a:pt x="1963737" y="599554"/>
                </a:lnTo>
                <a:lnTo>
                  <a:pt x="586282" y="1619834"/>
                </a:lnTo>
                <a:lnTo>
                  <a:pt x="45554" y="1459611"/>
                </a:lnTo>
                <a:lnTo>
                  <a:pt x="46012" y="1459509"/>
                </a:lnTo>
                <a:lnTo>
                  <a:pt x="105537" y="1466088"/>
                </a:lnTo>
                <a:lnTo>
                  <a:pt x="109474" y="1462913"/>
                </a:lnTo>
                <a:lnTo>
                  <a:pt x="109982" y="1458595"/>
                </a:lnTo>
                <a:lnTo>
                  <a:pt x="110261" y="1455293"/>
                </a:lnTo>
                <a:lnTo>
                  <a:pt x="110363" y="1454150"/>
                </a:lnTo>
                <a:lnTo>
                  <a:pt x="107315" y="1450340"/>
                </a:lnTo>
                <a:lnTo>
                  <a:pt x="90881" y="1448536"/>
                </a:lnTo>
                <a:lnTo>
                  <a:pt x="106934" y="1444625"/>
                </a:lnTo>
                <a:lnTo>
                  <a:pt x="109474" y="1440307"/>
                </a:lnTo>
                <a:lnTo>
                  <a:pt x="108458" y="1435989"/>
                </a:lnTo>
                <a:lnTo>
                  <a:pt x="107442" y="1431798"/>
                </a:lnTo>
                <a:lnTo>
                  <a:pt x="103124" y="1429131"/>
                </a:lnTo>
                <a:lnTo>
                  <a:pt x="98806" y="1430147"/>
                </a:lnTo>
                <a:lnTo>
                  <a:pt x="44678" y="1443443"/>
                </a:lnTo>
                <a:lnTo>
                  <a:pt x="44310" y="1443393"/>
                </a:lnTo>
                <a:lnTo>
                  <a:pt x="1995004" y="576389"/>
                </a:lnTo>
                <a:lnTo>
                  <a:pt x="1995004" y="559092"/>
                </a:lnTo>
                <a:lnTo>
                  <a:pt x="37909" y="1428940"/>
                </a:lnTo>
                <a:lnTo>
                  <a:pt x="28727" y="1441678"/>
                </a:lnTo>
                <a:lnTo>
                  <a:pt x="29794" y="1440180"/>
                </a:lnTo>
                <a:lnTo>
                  <a:pt x="37909" y="1428940"/>
                </a:lnTo>
                <a:lnTo>
                  <a:pt x="72390" y="1381125"/>
                </a:lnTo>
                <a:lnTo>
                  <a:pt x="74930" y="1377569"/>
                </a:lnTo>
                <a:lnTo>
                  <a:pt x="74333" y="1373759"/>
                </a:lnTo>
                <a:lnTo>
                  <a:pt x="106045" y="1371854"/>
                </a:lnTo>
                <a:lnTo>
                  <a:pt x="109347" y="1368044"/>
                </a:lnTo>
                <a:lnTo>
                  <a:pt x="108839" y="1359408"/>
                </a:lnTo>
                <a:lnTo>
                  <a:pt x="105029" y="1355979"/>
                </a:lnTo>
                <a:lnTo>
                  <a:pt x="41897" y="1359801"/>
                </a:lnTo>
                <a:lnTo>
                  <a:pt x="2061845" y="13208"/>
                </a:lnTo>
                <a:lnTo>
                  <a:pt x="2052955" y="0"/>
                </a:lnTo>
                <a:lnTo>
                  <a:pt x="33134" y="1346504"/>
                </a:lnTo>
                <a:lnTo>
                  <a:pt x="58928" y="1293749"/>
                </a:lnTo>
                <a:lnTo>
                  <a:pt x="60833" y="1289812"/>
                </a:lnTo>
                <a:lnTo>
                  <a:pt x="59182" y="1284986"/>
                </a:lnTo>
                <a:lnTo>
                  <a:pt x="51308" y="1281176"/>
                </a:lnTo>
                <a:lnTo>
                  <a:pt x="46609" y="1282827"/>
                </a:lnTo>
                <a:lnTo>
                  <a:pt x="44704" y="1286764"/>
                </a:lnTo>
                <a:lnTo>
                  <a:pt x="0" y="1378204"/>
                </a:lnTo>
                <a:lnTo>
                  <a:pt x="35979" y="1376045"/>
                </a:lnTo>
                <a:lnTo>
                  <a:pt x="57454" y="1374762"/>
                </a:lnTo>
                <a:lnTo>
                  <a:pt x="0" y="1454404"/>
                </a:lnTo>
                <a:lnTo>
                  <a:pt x="69723" y="1528572"/>
                </a:lnTo>
                <a:lnTo>
                  <a:pt x="72771" y="1531747"/>
                </a:lnTo>
                <a:lnTo>
                  <a:pt x="77724" y="1531874"/>
                </a:lnTo>
                <a:lnTo>
                  <a:pt x="80899" y="1528953"/>
                </a:lnTo>
                <a:lnTo>
                  <a:pt x="84074" y="1525905"/>
                </a:lnTo>
                <a:lnTo>
                  <a:pt x="84328" y="1520952"/>
                </a:lnTo>
                <a:lnTo>
                  <a:pt x="81280" y="1517650"/>
                </a:lnTo>
                <a:lnTo>
                  <a:pt x="40970" y="1474812"/>
                </a:lnTo>
                <a:lnTo>
                  <a:pt x="570293" y="1631670"/>
                </a:lnTo>
                <a:lnTo>
                  <a:pt x="283514" y="1844090"/>
                </a:lnTo>
                <a:lnTo>
                  <a:pt x="35610" y="1559445"/>
                </a:lnTo>
                <a:lnTo>
                  <a:pt x="95504" y="1579626"/>
                </a:lnTo>
                <a:lnTo>
                  <a:pt x="99949" y="1577467"/>
                </a:lnTo>
                <a:lnTo>
                  <a:pt x="101346" y="1573276"/>
                </a:lnTo>
                <a:lnTo>
                  <a:pt x="102870" y="1569085"/>
                </a:lnTo>
                <a:lnTo>
                  <a:pt x="100584" y="1564640"/>
                </a:lnTo>
                <a:lnTo>
                  <a:pt x="19494" y="1537208"/>
                </a:lnTo>
                <a:lnTo>
                  <a:pt x="0" y="1530604"/>
                </a:lnTo>
                <a:lnTo>
                  <a:pt x="19050" y="1630553"/>
                </a:lnTo>
                <a:lnTo>
                  <a:pt x="19812" y="1634871"/>
                </a:lnTo>
                <a:lnTo>
                  <a:pt x="24003" y="1637665"/>
                </a:lnTo>
                <a:lnTo>
                  <a:pt x="32639" y="1636141"/>
                </a:lnTo>
                <a:lnTo>
                  <a:pt x="35433" y="1631950"/>
                </a:lnTo>
                <a:lnTo>
                  <a:pt x="34671" y="1627632"/>
                </a:lnTo>
                <a:lnTo>
                  <a:pt x="23647" y="1569821"/>
                </a:lnTo>
                <a:lnTo>
                  <a:pt x="270751" y="1853552"/>
                </a:lnTo>
                <a:lnTo>
                  <a:pt x="83667" y="1992122"/>
                </a:lnTo>
                <a:lnTo>
                  <a:pt x="80899" y="1989455"/>
                </a:lnTo>
                <a:lnTo>
                  <a:pt x="77724" y="1986534"/>
                </a:lnTo>
                <a:lnTo>
                  <a:pt x="72771" y="1986661"/>
                </a:lnTo>
                <a:lnTo>
                  <a:pt x="69723" y="1989836"/>
                </a:lnTo>
                <a:lnTo>
                  <a:pt x="31775" y="2030196"/>
                </a:lnTo>
                <a:lnTo>
                  <a:pt x="54737" y="1976755"/>
                </a:lnTo>
                <a:lnTo>
                  <a:pt x="56388" y="1972691"/>
                </a:lnTo>
                <a:lnTo>
                  <a:pt x="54610" y="1967992"/>
                </a:lnTo>
                <a:lnTo>
                  <a:pt x="50546" y="1966341"/>
                </a:lnTo>
                <a:lnTo>
                  <a:pt x="46482" y="1964563"/>
                </a:lnTo>
                <a:lnTo>
                  <a:pt x="41783" y="1966468"/>
                </a:lnTo>
                <a:lnTo>
                  <a:pt x="40132" y="1970405"/>
                </a:lnTo>
                <a:lnTo>
                  <a:pt x="0" y="2064004"/>
                </a:lnTo>
                <a:lnTo>
                  <a:pt x="31623" y="2160778"/>
                </a:lnTo>
                <a:lnTo>
                  <a:pt x="33020" y="2164969"/>
                </a:lnTo>
                <a:lnTo>
                  <a:pt x="37465" y="2167255"/>
                </a:lnTo>
                <a:lnTo>
                  <a:pt x="45847" y="2164461"/>
                </a:lnTo>
                <a:lnTo>
                  <a:pt x="48133" y="2160016"/>
                </a:lnTo>
                <a:lnTo>
                  <a:pt x="46736" y="2155825"/>
                </a:lnTo>
                <a:lnTo>
                  <a:pt x="28422" y="2099906"/>
                </a:lnTo>
                <a:lnTo>
                  <a:pt x="235191" y="2283726"/>
                </a:lnTo>
                <a:lnTo>
                  <a:pt x="26936" y="2484259"/>
                </a:lnTo>
                <a:lnTo>
                  <a:pt x="43053" y="2427605"/>
                </a:lnTo>
                <a:lnTo>
                  <a:pt x="44196" y="2423414"/>
                </a:lnTo>
                <a:lnTo>
                  <a:pt x="41783" y="2418969"/>
                </a:lnTo>
                <a:lnTo>
                  <a:pt x="37592" y="2417826"/>
                </a:lnTo>
                <a:lnTo>
                  <a:pt x="33274" y="2416556"/>
                </a:lnTo>
                <a:lnTo>
                  <a:pt x="28956" y="2419096"/>
                </a:lnTo>
                <a:lnTo>
                  <a:pt x="27647" y="2423414"/>
                </a:lnTo>
                <a:lnTo>
                  <a:pt x="0" y="2521204"/>
                </a:lnTo>
                <a:lnTo>
                  <a:pt x="96901" y="2552192"/>
                </a:lnTo>
                <a:lnTo>
                  <a:pt x="101092" y="2553589"/>
                </a:lnTo>
                <a:lnTo>
                  <a:pt x="105537" y="2551303"/>
                </a:lnTo>
                <a:lnTo>
                  <a:pt x="106934" y="2547112"/>
                </a:lnTo>
                <a:lnTo>
                  <a:pt x="108204" y="2542921"/>
                </a:lnTo>
                <a:lnTo>
                  <a:pt x="105918" y="2538476"/>
                </a:lnTo>
                <a:lnTo>
                  <a:pt x="101727" y="2537079"/>
                </a:lnTo>
                <a:lnTo>
                  <a:pt x="65519" y="2525522"/>
                </a:lnTo>
                <a:lnTo>
                  <a:pt x="45605" y="2519172"/>
                </a:lnTo>
                <a:lnTo>
                  <a:pt x="409181" y="2438387"/>
                </a:lnTo>
                <a:lnTo>
                  <a:pt x="731405" y="2724810"/>
                </a:lnTo>
                <a:lnTo>
                  <a:pt x="45707" y="2597797"/>
                </a:lnTo>
                <a:lnTo>
                  <a:pt x="60566" y="2592451"/>
                </a:lnTo>
                <a:lnTo>
                  <a:pt x="101219" y="2577846"/>
                </a:lnTo>
                <a:lnTo>
                  <a:pt x="105283" y="2576449"/>
                </a:lnTo>
                <a:lnTo>
                  <a:pt x="107442" y="2571877"/>
                </a:lnTo>
                <a:lnTo>
                  <a:pt x="105918" y="2567686"/>
                </a:lnTo>
                <a:lnTo>
                  <a:pt x="104521" y="2563622"/>
                </a:lnTo>
                <a:lnTo>
                  <a:pt x="99949" y="2561463"/>
                </a:lnTo>
                <a:lnTo>
                  <a:pt x="0" y="2597404"/>
                </a:lnTo>
                <a:lnTo>
                  <a:pt x="77089" y="2663825"/>
                </a:lnTo>
                <a:lnTo>
                  <a:pt x="80391" y="2666746"/>
                </a:lnTo>
                <a:lnTo>
                  <a:pt x="85471" y="2666365"/>
                </a:lnTo>
                <a:lnTo>
                  <a:pt x="88265" y="2663063"/>
                </a:lnTo>
                <a:lnTo>
                  <a:pt x="91186" y="2659761"/>
                </a:lnTo>
                <a:lnTo>
                  <a:pt x="90805" y="2654681"/>
                </a:lnTo>
                <a:lnTo>
                  <a:pt x="87503" y="2651887"/>
                </a:lnTo>
                <a:lnTo>
                  <a:pt x="42837" y="2613431"/>
                </a:lnTo>
                <a:lnTo>
                  <a:pt x="754316" y="2745168"/>
                </a:lnTo>
                <a:lnTo>
                  <a:pt x="1990191" y="3843744"/>
                </a:lnTo>
                <a:lnTo>
                  <a:pt x="42875" y="2689783"/>
                </a:lnTo>
                <a:lnTo>
                  <a:pt x="101727" y="2690114"/>
                </a:lnTo>
                <a:lnTo>
                  <a:pt x="106045" y="2690241"/>
                </a:lnTo>
                <a:lnTo>
                  <a:pt x="109601" y="2686685"/>
                </a:lnTo>
                <a:lnTo>
                  <a:pt x="109601" y="2677795"/>
                </a:lnTo>
                <a:lnTo>
                  <a:pt x="106553" y="2674747"/>
                </a:lnTo>
                <a:lnTo>
                  <a:pt x="106172" y="2674366"/>
                </a:lnTo>
                <a:lnTo>
                  <a:pt x="101727" y="2674239"/>
                </a:lnTo>
                <a:lnTo>
                  <a:pt x="0" y="2673604"/>
                </a:lnTo>
                <a:lnTo>
                  <a:pt x="49530" y="2762504"/>
                </a:lnTo>
                <a:lnTo>
                  <a:pt x="51562" y="2766441"/>
                </a:lnTo>
                <a:lnTo>
                  <a:pt x="56388" y="2767711"/>
                </a:lnTo>
                <a:lnTo>
                  <a:pt x="60325" y="2765679"/>
                </a:lnTo>
                <a:lnTo>
                  <a:pt x="64135" y="2763520"/>
                </a:lnTo>
                <a:lnTo>
                  <a:pt x="65532" y="2758694"/>
                </a:lnTo>
                <a:lnTo>
                  <a:pt x="63373" y="2754884"/>
                </a:lnTo>
                <a:lnTo>
                  <a:pt x="34683" y="2703385"/>
                </a:lnTo>
                <a:lnTo>
                  <a:pt x="2053336" y="3899636"/>
                </a:lnTo>
                <a:lnTo>
                  <a:pt x="2057400" y="3892804"/>
                </a:lnTo>
                <a:lnTo>
                  <a:pt x="2063369" y="388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21030" y="171144"/>
            <a:ext cx="335152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</a:rPr>
              <a:t>RBAC </a:t>
            </a:r>
            <a:r>
              <a:rPr spc="-5" dirty="0">
                <a:solidFill>
                  <a:srgbClr val="000000"/>
                </a:solidFill>
              </a:rPr>
              <a:t>w/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ABAC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37B989-28AB-4549-8622-90CEAF6E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881999"/>
            <a:ext cx="1019175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Roles  </a:t>
            </a:r>
            <a:r>
              <a:rPr sz="3200" spc="-70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</a:t>
            </a:r>
            <a:r>
              <a:rPr sz="3200" spc="-15" dirty="0">
                <a:latin typeface="Carlito"/>
                <a:cs typeface="Carlito"/>
              </a:rPr>
              <a:t>e</a:t>
            </a:r>
            <a:r>
              <a:rPr sz="3200" spc="-5" dirty="0">
                <a:latin typeface="Carlito"/>
                <a:cs typeface="Carlito"/>
              </a:rPr>
              <a:t>1  </a:t>
            </a:r>
            <a:r>
              <a:rPr sz="3200" spc="-70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</a:t>
            </a:r>
            <a:r>
              <a:rPr sz="3200" spc="-15" dirty="0">
                <a:latin typeface="Carlito"/>
                <a:cs typeface="Carlito"/>
              </a:rPr>
              <a:t>e</a:t>
            </a:r>
            <a:r>
              <a:rPr sz="3200" spc="-5" dirty="0">
                <a:latin typeface="Carlito"/>
                <a:cs typeface="Carlito"/>
              </a:rPr>
              <a:t>2  </a:t>
            </a:r>
            <a:r>
              <a:rPr sz="3200" spc="-70" dirty="0">
                <a:latin typeface="Carlito"/>
                <a:cs typeface="Carlito"/>
              </a:rPr>
              <a:t>P</a:t>
            </a:r>
            <a:r>
              <a:rPr sz="3200" spc="-5" dirty="0">
                <a:latin typeface="Carlito"/>
                <a:cs typeface="Carlito"/>
              </a:rPr>
              <a:t>age3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7217" y="1993213"/>
            <a:ext cx="3271520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4984" marR="5715" indent="-515620" algn="r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514984" algn="l"/>
                <a:tab pos="515620" algn="l"/>
              </a:tabLst>
            </a:pPr>
            <a:r>
              <a:rPr sz="2200" spc="-15" dirty="0">
                <a:latin typeface="Carlito"/>
                <a:cs typeface="Carlito"/>
              </a:rPr>
              <a:t>Page1 </a:t>
            </a:r>
            <a:r>
              <a:rPr sz="2200" dirty="0">
                <a:latin typeface="Carlito"/>
                <a:cs typeface="Carlito"/>
              </a:rPr>
              <a:t>: </a:t>
            </a:r>
            <a:r>
              <a:rPr sz="2200" spc="-95" dirty="0">
                <a:latin typeface="Arial"/>
                <a:cs typeface="Arial"/>
              </a:rPr>
              <a:t>123, 456, 789,</a:t>
            </a:r>
            <a:r>
              <a:rPr sz="2200" spc="-370" dirty="0">
                <a:latin typeface="Arial"/>
                <a:cs typeface="Arial"/>
              </a:rPr>
              <a:t> </a:t>
            </a:r>
            <a:r>
              <a:rPr sz="2200" spc="-675" dirty="0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200" spc="-200" dirty="0">
                <a:latin typeface="Arial"/>
                <a:cs typeface="Arial"/>
              </a:rPr>
              <a:t>Page2 </a:t>
            </a:r>
            <a:r>
              <a:rPr sz="2200" spc="-25" dirty="0">
                <a:latin typeface="Arial"/>
                <a:cs typeface="Arial"/>
              </a:rPr>
              <a:t>: </a:t>
            </a:r>
            <a:r>
              <a:rPr sz="2200" spc="-90" dirty="0">
                <a:latin typeface="Arial"/>
                <a:cs typeface="Arial"/>
              </a:rPr>
              <a:t>123, 456, 789,</a:t>
            </a:r>
            <a:r>
              <a:rPr sz="2200" spc="-425" dirty="0">
                <a:latin typeface="Arial"/>
                <a:cs typeface="Arial"/>
              </a:rPr>
              <a:t> </a:t>
            </a:r>
            <a:r>
              <a:rPr sz="2200" spc="-680" dirty="0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  <a:p>
            <a:pPr marL="514984" marR="5080" indent="-515620" algn="r">
              <a:lnSpc>
                <a:spcPct val="100000"/>
              </a:lnSpc>
              <a:buFont typeface="Wingdings"/>
              <a:buChar char=""/>
              <a:tabLst>
                <a:tab pos="514984" algn="l"/>
                <a:tab pos="515620" algn="l"/>
              </a:tabLst>
            </a:pPr>
            <a:r>
              <a:rPr sz="2200" spc="-200" dirty="0">
                <a:latin typeface="Arial"/>
                <a:cs typeface="Arial"/>
              </a:rPr>
              <a:t>Page3 </a:t>
            </a:r>
            <a:r>
              <a:rPr sz="2200" spc="-25" dirty="0">
                <a:latin typeface="Arial"/>
                <a:cs typeface="Arial"/>
              </a:rPr>
              <a:t>: </a:t>
            </a:r>
            <a:r>
              <a:rPr sz="2200" spc="-90" dirty="0">
                <a:latin typeface="Arial"/>
                <a:cs typeface="Arial"/>
              </a:rPr>
              <a:t>123, 345, 789,</a:t>
            </a:r>
            <a:r>
              <a:rPr sz="2200" spc="-425" dirty="0">
                <a:latin typeface="Arial"/>
                <a:cs typeface="Arial"/>
              </a:rPr>
              <a:t> </a:t>
            </a:r>
            <a:r>
              <a:rPr sz="2200" spc="-680" dirty="0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3609" y="2261742"/>
            <a:ext cx="223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085" indent="-5156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sz="2400" spc="-10" dirty="0">
                <a:latin typeface="Carlito"/>
                <a:cs typeface="Carlito"/>
              </a:rPr>
              <a:t>Poweruser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3300" spc="7" baseline="-8838" dirty="0">
                <a:latin typeface="Wingdings"/>
                <a:cs typeface="Wingdings"/>
              </a:rPr>
              <a:t></a:t>
            </a:r>
            <a:endParaRPr sz="3300" baseline="-8838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7800" y="1860676"/>
            <a:ext cx="2059939" cy="1124585"/>
          </a:xfrm>
          <a:custGeom>
            <a:avLst/>
            <a:gdLst/>
            <a:ahLst/>
            <a:cxnLst/>
            <a:rect l="l" t="t" r="r" b="b"/>
            <a:pathLst>
              <a:path w="2059939" h="1124585">
                <a:moveTo>
                  <a:pt x="2059686" y="627253"/>
                </a:moveTo>
                <a:lnTo>
                  <a:pt x="45554" y="30480"/>
                </a:lnTo>
                <a:lnTo>
                  <a:pt x="79781" y="22098"/>
                </a:lnTo>
                <a:lnTo>
                  <a:pt x="106934" y="15494"/>
                </a:lnTo>
                <a:lnTo>
                  <a:pt x="109474" y="11176"/>
                </a:lnTo>
                <a:lnTo>
                  <a:pt x="108458" y="6858"/>
                </a:lnTo>
                <a:lnTo>
                  <a:pt x="107442" y="2679"/>
                </a:lnTo>
                <a:lnTo>
                  <a:pt x="103124" y="0"/>
                </a:lnTo>
                <a:lnTo>
                  <a:pt x="98806" y="1028"/>
                </a:lnTo>
                <a:lnTo>
                  <a:pt x="0" y="25273"/>
                </a:lnTo>
                <a:lnTo>
                  <a:pt x="69723" y="99441"/>
                </a:lnTo>
                <a:lnTo>
                  <a:pt x="72771" y="102616"/>
                </a:lnTo>
                <a:lnTo>
                  <a:pt x="77724" y="102743"/>
                </a:lnTo>
                <a:lnTo>
                  <a:pt x="80899" y="99822"/>
                </a:lnTo>
                <a:lnTo>
                  <a:pt x="84074" y="96774"/>
                </a:lnTo>
                <a:lnTo>
                  <a:pt x="84328" y="91821"/>
                </a:lnTo>
                <a:lnTo>
                  <a:pt x="81280" y="88519"/>
                </a:lnTo>
                <a:lnTo>
                  <a:pt x="40970" y="45681"/>
                </a:lnTo>
                <a:lnTo>
                  <a:pt x="2002383" y="626872"/>
                </a:lnTo>
                <a:lnTo>
                  <a:pt x="45148" y="626872"/>
                </a:lnTo>
                <a:lnTo>
                  <a:pt x="95885" y="597281"/>
                </a:lnTo>
                <a:lnTo>
                  <a:pt x="99695" y="595122"/>
                </a:lnTo>
                <a:lnTo>
                  <a:pt x="100965" y="590169"/>
                </a:lnTo>
                <a:lnTo>
                  <a:pt x="98806" y="586486"/>
                </a:lnTo>
                <a:lnTo>
                  <a:pt x="96520" y="582676"/>
                </a:lnTo>
                <a:lnTo>
                  <a:pt x="91694" y="581406"/>
                </a:lnTo>
                <a:lnTo>
                  <a:pt x="87884" y="583565"/>
                </a:lnTo>
                <a:lnTo>
                  <a:pt x="0" y="634873"/>
                </a:lnTo>
                <a:lnTo>
                  <a:pt x="87884" y="686181"/>
                </a:lnTo>
                <a:lnTo>
                  <a:pt x="91694" y="688340"/>
                </a:lnTo>
                <a:lnTo>
                  <a:pt x="96520" y="687070"/>
                </a:lnTo>
                <a:lnTo>
                  <a:pt x="98806" y="683260"/>
                </a:lnTo>
                <a:lnTo>
                  <a:pt x="100965" y="679577"/>
                </a:lnTo>
                <a:lnTo>
                  <a:pt x="99695" y="674624"/>
                </a:lnTo>
                <a:lnTo>
                  <a:pt x="95885" y="672465"/>
                </a:lnTo>
                <a:lnTo>
                  <a:pt x="44932" y="642747"/>
                </a:lnTo>
                <a:lnTo>
                  <a:pt x="1985314" y="642747"/>
                </a:lnTo>
                <a:lnTo>
                  <a:pt x="42278" y="1074534"/>
                </a:lnTo>
                <a:lnTo>
                  <a:pt x="88646" y="1031621"/>
                </a:lnTo>
                <a:lnTo>
                  <a:pt x="88900" y="1026541"/>
                </a:lnTo>
                <a:lnTo>
                  <a:pt x="85852" y="1023366"/>
                </a:lnTo>
                <a:lnTo>
                  <a:pt x="82931" y="1020191"/>
                </a:lnTo>
                <a:lnTo>
                  <a:pt x="77851" y="1019937"/>
                </a:lnTo>
                <a:lnTo>
                  <a:pt x="0" y="1092073"/>
                </a:lnTo>
                <a:lnTo>
                  <a:pt x="96901" y="1123061"/>
                </a:lnTo>
                <a:lnTo>
                  <a:pt x="101092" y="1124458"/>
                </a:lnTo>
                <a:lnTo>
                  <a:pt x="105537" y="1122172"/>
                </a:lnTo>
                <a:lnTo>
                  <a:pt x="106934" y="1117981"/>
                </a:lnTo>
                <a:lnTo>
                  <a:pt x="108204" y="1113790"/>
                </a:lnTo>
                <a:lnTo>
                  <a:pt x="105918" y="1109345"/>
                </a:lnTo>
                <a:lnTo>
                  <a:pt x="101727" y="1107948"/>
                </a:lnTo>
                <a:lnTo>
                  <a:pt x="65519" y="1096391"/>
                </a:lnTo>
                <a:lnTo>
                  <a:pt x="45605" y="1090041"/>
                </a:lnTo>
                <a:lnTo>
                  <a:pt x="2059178" y="642620"/>
                </a:lnTo>
                <a:lnTo>
                  <a:pt x="2057400" y="634873"/>
                </a:lnTo>
                <a:lnTo>
                  <a:pt x="2059686" y="6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6616" y="253441"/>
            <a:ext cx="33496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</a:rPr>
              <a:t>RBAC </a:t>
            </a:r>
            <a:r>
              <a:rPr spc="-5" dirty="0">
                <a:solidFill>
                  <a:srgbClr val="000000"/>
                </a:solidFill>
              </a:rPr>
              <a:t>w/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ABAC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15EB8D-0DFF-B147-A19F-0CB49271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399" y="962024"/>
            <a:ext cx="6477000" cy="3667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8976" y="253441"/>
            <a:ext cx="36842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</a:rPr>
              <a:t>Under </a:t>
            </a:r>
            <a:r>
              <a:rPr spc="-5" dirty="0">
                <a:solidFill>
                  <a:srgbClr val="000000"/>
                </a:solidFill>
              </a:rPr>
              <a:t>the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Hood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B9E023-E88A-FF4D-92C7-AC152E5C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057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57149"/>
            <a:ext cx="1333500" cy="1733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5200" y="57149"/>
            <a:ext cx="512445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17290" y="2760091"/>
            <a:ext cx="17100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3000" spc="-10" dirty="0">
                <a:latin typeface="Carlito"/>
                <a:cs typeface="Carlito"/>
              </a:rPr>
              <a:t>After</a:t>
            </a:r>
            <a:r>
              <a:rPr sz="3000" spc="-105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ABAC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00" y="2343150"/>
            <a:ext cx="1454150" cy="654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2400" y="1568449"/>
            <a:ext cx="8763000" cy="3500120"/>
            <a:chOff x="152400" y="1568449"/>
            <a:chExt cx="8763000" cy="3500120"/>
          </a:xfrm>
        </p:grpSpPr>
        <p:sp>
          <p:nvSpPr>
            <p:cNvPr id="7" name="object 7"/>
            <p:cNvSpPr/>
            <p:nvPr/>
          </p:nvSpPr>
          <p:spPr>
            <a:xfrm>
              <a:off x="3511550" y="2317749"/>
              <a:ext cx="4870450" cy="2692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2266949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381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800" y="1581149"/>
              <a:ext cx="3733800" cy="3474720"/>
            </a:xfrm>
            <a:custGeom>
              <a:avLst/>
              <a:gdLst/>
              <a:ahLst/>
              <a:cxnLst/>
              <a:rect l="l" t="t" r="r" b="b"/>
              <a:pathLst>
                <a:path w="3733800" h="3474720">
                  <a:moveTo>
                    <a:pt x="228600" y="3337560"/>
                  </a:moveTo>
                  <a:lnTo>
                    <a:pt x="266996" y="3303786"/>
                  </a:lnTo>
                  <a:lnTo>
                    <a:pt x="313224" y="3287984"/>
                  </a:lnTo>
                  <a:lnTo>
                    <a:pt x="375902" y="3273078"/>
                  </a:lnTo>
                  <a:lnTo>
                    <a:pt x="453853" y="3259195"/>
                  </a:lnTo>
                  <a:lnTo>
                    <a:pt x="498186" y="3252678"/>
                  </a:lnTo>
                  <a:lnTo>
                    <a:pt x="545897" y="3246464"/>
                  </a:lnTo>
                  <a:lnTo>
                    <a:pt x="596836" y="3240571"/>
                  </a:lnTo>
                  <a:lnTo>
                    <a:pt x="650857" y="3235014"/>
                  </a:lnTo>
                  <a:lnTo>
                    <a:pt x="707813" y="3229809"/>
                  </a:lnTo>
                  <a:lnTo>
                    <a:pt x="767556" y="3224973"/>
                  </a:lnTo>
                  <a:lnTo>
                    <a:pt x="829939" y="3220521"/>
                  </a:lnTo>
                  <a:lnTo>
                    <a:pt x="894815" y="3216469"/>
                  </a:lnTo>
                  <a:lnTo>
                    <a:pt x="962037" y="3212834"/>
                  </a:lnTo>
                  <a:lnTo>
                    <a:pt x="1031457" y="3209631"/>
                  </a:lnTo>
                  <a:lnTo>
                    <a:pt x="1102928" y="3206877"/>
                  </a:lnTo>
                  <a:lnTo>
                    <a:pt x="1176303" y="3204588"/>
                  </a:lnTo>
                  <a:lnTo>
                    <a:pt x="1251435" y="3202780"/>
                  </a:lnTo>
                  <a:lnTo>
                    <a:pt x="1328177" y="3201468"/>
                  </a:lnTo>
                  <a:lnTo>
                    <a:pt x="1406381" y="3200669"/>
                  </a:lnTo>
                  <a:lnTo>
                    <a:pt x="1485900" y="3200400"/>
                  </a:lnTo>
                  <a:lnTo>
                    <a:pt x="1565418" y="3200669"/>
                  </a:lnTo>
                  <a:lnTo>
                    <a:pt x="1643622" y="3201468"/>
                  </a:lnTo>
                  <a:lnTo>
                    <a:pt x="1720364" y="3202780"/>
                  </a:lnTo>
                  <a:lnTo>
                    <a:pt x="1795496" y="3204588"/>
                  </a:lnTo>
                  <a:lnTo>
                    <a:pt x="1868871" y="3206877"/>
                  </a:lnTo>
                  <a:lnTo>
                    <a:pt x="1940342" y="3209631"/>
                  </a:lnTo>
                  <a:lnTo>
                    <a:pt x="2009762" y="3212834"/>
                  </a:lnTo>
                  <a:lnTo>
                    <a:pt x="2076984" y="3216469"/>
                  </a:lnTo>
                  <a:lnTo>
                    <a:pt x="2141860" y="3220521"/>
                  </a:lnTo>
                  <a:lnTo>
                    <a:pt x="2204243" y="3224973"/>
                  </a:lnTo>
                  <a:lnTo>
                    <a:pt x="2263986" y="3229809"/>
                  </a:lnTo>
                  <a:lnTo>
                    <a:pt x="2320942" y="3235014"/>
                  </a:lnTo>
                  <a:lnTo>
                    <a:pt x="2374963" y="3240571"/>
                  </a:lnTo>
                  <a:lnTo>
                    <a:pt x="2425902" y="3246464"/>
                  </a:lnTo>
                  <a:lnTo>
                    <a:pt x="2473613" y="3252678"/>
                  </a:lnTo>
                  <a:lnTo>
                    <a:pt x="2517946" y="3259195"/>
                  </a:lnTo>
                  <a:lnTo>
                    <a:pt x="2558757" y="3266001"/>
                  </a:lnTo>
                  <a:lnTo>
                    <a:pt x="2629218" y="3280411"/>
                  </a:lnTo>
                  <a:lnTo>
                    <a:pt x="2683819" y="3295781"/>
                  </a:lnTo>
                  <a:lnTo>
                    <a:pt x="2721381" y="3311982"/>
                  </a:lnTo>
                  <a:lnTo>
                    <a:pt x="2743200" y="3337560"/>
                  </a:lnTo>
                  <a:lnTo>
                    <a:pt x="2740726" y="3346234"/>
                  </a:lnTo>
                  <a:lnTo>
                    <a:pt x="2733404" y="3354765"/>
                  </a:lnTo>
                  <a:lnTo>
                    <a:pt x="2683819" y="3379338"/>
                  </a:lnTo>
                  <a:lnTo>
                    <a:pt x="2629218" y="3394708"/>
                  </a:lnTo>
                  <a:lnTo>
                    <a:pt x="2558757" y="3409119"/>
                  </a:lnTo>
                  <a:lnTo>
                    <a:pt x="2517946" y="3415925"/>
                  </a:lnTo>
                  <a:lnTo>
                    <a:pt x="2473613" y="3422443"/>
                  </a:lnTo>
                  <a:lnTo>
                    <a:pt x="2425902" y="3428656"/>
                  </a:lnTo>
                  <a:lnTo>
                    <a:pt x="2374963" y="3434550"/>
                  </a:lnTo>
                  <a:lnTo>
                    <a:pt x="2320942" y="3440107"/>
                  </a:lnTo>
                  <a:lnTo>
                    <a:pt x="2263986" y="3445312"/>
                  </a:lnTo>
                  <a:lnTo>
                    <a:pt x="2204243" y="3450149"/>
                  </a:lnTo>
                  <a:lnTo>
                    <a:pt x="2141860" y="3454601"/>
                  </a:lnTo>
                  <a:lnTo>
                    <a:pt x="2076984" y="3458653"/>
                  </a:lnTo>
                  <a:lnTo>
                    <a:pt x="2009762" y="3462288"/>
                  </a:lnTo>
                  <a:lnTo>
                    <a:pt x="1940342" y="3465491"/>
                  </a:lnTo>
                  <a:lnTo>
                    <a:pt x="1868871" y="3468245"/>
                  </a:lnTo>
                  <a:lnTo>
                    <a:pt x="1795496" y="3470534"/>
                  </a:lnTo>
                  <a:lnTo>
                    <a:pt x="1720364" y="3472343"/>
                  </a:lnTo>
                  <a:lnTo>
                    <a:pt x="1643622" y="3473655"/>
                  </a:lnTo>
                  <a:lnTo>
                    <a:pt x="1565418" y="3474453"/>
                  </a:lnTo>
                  <a:lnTo>
                    <a:pt x="1485900" y="3474723"/>
                  </a:lnTo>
                  <a:lnTo>
                    <a:pt x="1406381" y="3474453"/>
                  </a:lnTo>
                  <a:lnTo>
                    <a:pt x="1328177" y="3473655"/>
                  </a:lnTo>
                  <a:lnTo>
                    <a:pt x="1251435" y="3472343"/>
                  </a:lnTo>
                  <a:lnTo>
                    <a:pt x="1176303" y="3470534"/>
                  </a:lnTo>
                  <a:lnTo>
                    <a:pt x="1102928" y="3468245"/>
                  </a:lnTo>
                  <a:lnTo>
                    <a:pt x="1031457" y="3465491"/>
                  </a:lnTo>
                  <a:lnTo>
                    <a:pt x="962037" y="3462288"/>
                  </a:lnTo>
                  <a:lnTo>
                    <a:pt x="894815" y="3458653"/>
                  </a:lnTo>
                  <a:lnTo>
                    <a:pt x="829939" y="3454601"/>
                  </a:lnTo>
                  <a:lnTo>
                    <a:pt x="767556" y="3450149"/>
                  </a:lnTo>
                  <a:lnTo>
                    <a:pt x="707813" y="3445312"/>
                  </a:lnTo>
                  <a:lnTo>
                    <a:pt x="650857" y="3440107"/>
                  </a:lnTo>
                  <a:lnTo>
                    <a:pt x="596836" y="3434550"/>
                  </a:lnTo>
                  <a:lnTo>
                    <a:pt x="545897" y="3428656"/>
                  </a:lnTo>
                  <a:lnTo>
                    <a:pt x="498186" y="3422443"/>
                  </a:lnTo>
                  <a:lnTo>
                    <a:pt x="453853" y="3415925"/>
                  </a:lnTo>
                  <a:lnTo>
                    <a:pt x="413042" y="3409119"/>
                  </a:lnTo>
                  <a:lnTo>
                    <a:pt x="342581" y="3394708"/>
                  </a:lnTo>
                  <a:lnTo>
                    <a:pt x="287980" y="3379338"/>
                  </a:lnTo>
                  <a:lnTo>
                    <a:pt x="250418" y="3363137"/>
                  </a:lnTo>
                  <a:lnTo>
                    <a:pt x="228600" y="3337560"/>
                  </a:lnTo>
                  <a:close/>
                </a:path>
                <a:path w="3733800" h="3474720">
                  <a:moveTo>
                    <a:pt x="228600" y="2972562"/>
                  </a:moveTo>
                  <a:lnTo>
                    <a:pt x="266996" y="2938788"/>
                  </a:lnTo>
                  <a:lnTo>
                    <a:pt x="313224" y="2922986"/>
                  </a:lnTo>
                  <a:lnTo>
                    <a:pt x="375902" y="2908080"/>
                  </a:lnTo>
                  <a:lnTo>
                    <a:pt x="453853" y="2894197"/>
                  </a:lnTo>
                  <a:lnTo>
                    <a:pt x="498186" y="2887680"/>
                  </a:lnTo>
                  <a:lnTo>
                    <a:pt x="545897" y="2881466"/>
                  </a:lnTo>
                  <a:lnTo>
                    <a:pt x="596836" y="2875573"/>
                  </a:lnTo>
                  <a:lnTo>
                    <a:pt x="650857" y="2870016"/>
                  </a:lnTo>
                  <a:lnTo>
                    <a:pt x="707813" y="2864811"/>
                  </a:lnTo>
                  <a:lnTo>
                    <a:pt x="767556" y="2859975"/>
                  </a:lnTo>
                  <a:lnTo>
                    <a:pt x="829939" y="2855523"/>
                  </a:lnTo>
                  <a:lnTo>
                    <a:pt x="894815" y="2851471"/>
                  </a:lnTo>
                  <a:lnTo>
                    <a:pt x="962037" y="2847836"/>
                  </a:lnTo>
                  <a:lnTo>
                    <a:pt x="1031457" y="2844633"/>
                  </a:lnTo>
                  <a:lnTo>
                    <a:pt x="1102928" y="2841879"/>
                  </a:lnTo>
                  <a:lnTo>
                    <a:pt x="1176303" y="2839590"/>
                  </a:lnTo>
                  <a:lnTo>
                    <a:pt x="1251435" y="2837782"/>
                  </a:lnTo>
                  <a:lnTo>
                    <a:pt x="1328177" y="2836470"/>
                  </a:lnTo>
                  <a:lnTo>
                    <a:pt x="1406381" y="2835671"/>
                  </a:lnTo>
                  <a:lnTo>
                    <a:pt x="1485900" y="2835402"/>
                  </a:lnTo>
                  <a:lnTo>
                    <a:pt x="1565418" y="2835671"/>
                  </a:lnTo>
                  <a:lnTo>
                    <a:pt x="1643622" y="2836470"/>
                  </a:lnTo>
                  <a:lnTo>
                    <a:pt x="1720364" y="2837782"/>
                  </a:lnTo>
                  <a:lnTo>
                    <a:pt x="1795496" y="2839590"/>
                  </a:lnTo>
                  <a:lnTo>
                    <a:pt x="1868871" y="2841879"/>
                  </a:lnTo>
                  <a:lnTo>
                    <a:pt x="1940342" y="2844633"/>
                  </a:lnTo>
                  <a:lnTo>
                    <a:pt x="2009762" y="2847836"/>
                  </a:lnTo>
                  <a:lnTo>
                    <a:pt x="2076984" y="2851471"/>
                  </a:lnTo>
                  <a:lnTo>
                    <a:pt x="2141860" y="2855523"/>
                  </a:lnTo>
                  <a:lnTo>
                    <a:pt x="2204243" y="2859975"/>
                  </a:lnTo>
                  <a:lnTo>
                    <a:pt x="2263986" y="2864811"/>
                  </a:lnTo>
                  <a:lnTo>
                    <a:pt x="2320942" y="2870016"/>
                  </a:lnTo>
                  <a:lnTo>
                    <a:pt x="2374963" y="2875573"/>
                  </a:lnTo>
                  <a:lnTo>
                    <a:pt x="2425902" y="2881466"/>
                  </a:lnTo>
                  <a:lnTo>
                    <a:pt x="2473613" y="2887680"/>
                  </a:lnTo>
                  <a:lnTo>
                    <a:pt x="2517946" y="2894197"/>
                  </a:lnTo>
                  <a:lnTo>
                    <a:pt x="2558757" y="2901003"/>
                  </a:lnTo>
                  <a:lnTo>
                    <a:pt x="2629218" y="2915413"/>
                  </a:lnTo>
                  <a:lnTo>
                    <a:pt x="2683819" y="2930783"/>
                  </a:lnTo>
                  <a:lnTo>
                    <a:pt x="2721381" y="2946984"/>
                  </a:lnTo>
                  <a:lnTo>
                    <a:pt x="2743200" y="2972562"/>
                  </a:lnTo>
                  <a:lnTo>
                    <a:pt x="2740726" y="2981236"/>
                  </a:lnTo>
                  <a:lnTo>
                    <a:pt x="2733404" y="2989767"/>
                  </a:lnTo>
                  <a:lnTo>
                    <a:pt x="2683819" y="3014340"/>
                  </a:lnTo>
                  <a:lnTo>
                    <a:pt x="2629218" y="3029710"/>
                  </a:lnTo>
                  <a:lnTo>
                    <a:pt x="2558757" y="3044120"/>
                  </a:lnTo>
                  <a:lnTo>
                    <a:pt x="2517946" y="3050926"/>
                  </a:lnTo>
                  <a:lnTo>
                    <a:pt x="2473613" y="3057443"/>
                  </a:lnTo>
                  <a:lnTo>
                    <a:pt x="2425902" y="3063657"/>
                  </a:lnTo>
                  <a:lnTo>
                    <a:pt x="2374963" y="3069550"/>
                  </a:lnTo>
                  <a:lnTo>
                    <a:pt x="2320942" y="3075107"/>
                  </a:lnTo>
                  <a:lnTo>
                    <a:pt x="2263986" y="3080312"/>
                  </a:lnTo>
                  <a:lnTo>
                    <a:pt x="2204243" y="3085148"/>
                  </a:lnTo>
                  <a:lnTo>
                    <a:pt x="2141860" y="3089600"/>
                  </a:lnTo>
                  <a:lnTo>
                    <a:pt x="2076984" y="3093652"/>
                  </a:lnTo>
                  <a:lnTo>
                    <a:pt x="2009762" y="3097287"/>
                  </a:lnTo>
                  <a:lnTo>
                    <a:pt x="1940342" y="3100490"/>
                  </a:lnTo>
                  <a:lnTo>
                    <a:pt x="1868871" y="3103244"/>
                  </a:lnTo>
                  <a:lnTo>
                    <a:pt x="1795496" y="3105533"/>
                  </a:lnTo>
                  <a:lnTo>
                    <a:pt x="1720364" y="3107341"/>
                  </a:lnTo>
                  <a:lnTo>
                    <a:pt x="1643622" y="3108653"/>
                  </a:lnTo>
                  <a:lnTo>
                    <a:pt x="1565418" y="3109452"/>
                  </a:lnTo>
                  <a:lnTo>
                    <a:pt x="1485900" y="3109722"/>
                  </a:lnTo>
                  <a:lnTo>
                    <a:pt x="1406381" y="3109452"/>
                  </a:lnTo>
                  <a:lnTo>
                    <a:pt x="1328177" y="3108653"/>
                  </a:lnTo>
                  <a:lnTo>
                    <a:pt x="1251435" y="3107341"/>
                  </a:lnTo>
                  <a:lnTo>
                    <a:pt x="1176303" y="3105533"/>
                  </a:lnTo>
                  <a:lnTo>
                    <a:pt x="1102928" y="3103244"/>
                  </a:lnTo>
                  <a:lnTo>
                    <a:pt x="1031457" y="3100490"/>
                  </a:lnTo>
                  <a:lnTo>
                    <a:pt x="962037" y="3097287"/>
                  </a:lnTo>
                  <a:lnTo>
                    <a:pt x="894815" y="3093652"/>
                  </a:lnTo>
                  <a:lnTo>
                    <a:pt x="829939" y="3089600"/>
                  </a:lnTo>
                  <a:lnTo>
                    <a:pt x="767556" y="3085148"/>
                  </a:lnTo>
                  <a:lnTo>
                    <a:pt x="707813" y="3080312"/>
                  </a:lnTo>
                  <a:lnTo>
                    <a:pt x="650857" y="3075107"/>
                  </a:lnTo>
                  <a:lnTo>
                    <a:pt x="596836" y="3069550"/>
                  </a:lnTo>
                  <a:lnTo>
                    <a:pt x="545897" y="3063657"/>
                  </a:lnTo>
                  <a:lnTo>
                    <a:pt x="498186" y="3057443"/>
                  </a:lnTo>
                  <a:lnTo>
                    <a:pt x="453853" y="3050926"/>
                  </a:lnTo>
                  <a:lnTo>
                    <a:pt x="413042" y="3044120"/>
                  </a:lnTo>
                  <a:lnTo>
                    <a:pt x="342581" y="3029710"/>
                  </a:lnTo>
                  <a:lnTo>
                    <a:pt x="287980" y="3014340"/>
                  </a:lnTo>
                  <a:lnTo>
                    <a:pt x="250418" y="2998139"/>
                  </a:lnTo>
                  <a:lnTo>
                    <a:pt x="228600" y="2972562"/>
                  </a:lnTo>
                  <a:close/>
                </a:path>
                <a:path w="3733800" h="3474720">
                  <a:moveTo>
                    <a:pt x="228600" y="2606802"/>
                  </a:moveTo>
                  <a:lnTo>
                    <a:pt x="266996" y="2573028"/>
                  </a:lnTo>
                  <a:lnTo>
                    <a:pt x="313224" y="2557226"/>
                  </a:lnTo>
                  <a:lnTo>
                    <a:pt x="375902" y="2542320"/>
                  </a:lnTo>
                  <a:lnTo>
                    <a:pt x="453853" y="2528437"/>
                  </a:lnTo>
                  <a:lnTo>
                    <a:pt x="498186" y="2521920"/>
                  </a:lnTo>
                  <a:lnTo>
                    <a:pt x="545897" y="2515706"/>
                  </a:lnTo>
                  <a:lnTo>
                    <a:pt x="596836" y="2509813"/>
                  </a:lnTo>
                  <a:lnTo>
                    <a:pt x="650857" y="2504256"/>
                  </a:lnTo>
                  <a:lnTo>
                    <a:pt x="707813" y="2499051"/>
                  </a:lnTo>
                  <a:lnTo>
                    <a:pt x="767556" y="2494215"/>
                  </a:lnTo>
                  <a:lnTo>
                    <a:pt x="829939" y="2489763"/>
                  </a:lnTo>
                  <a:lnTo>
                    <a:pt x="894815" y="2485711"/>
                  </a:lnTo>
                  <a:lnTo>
                    <a:pt x="962037" y="2482076"/>
                  </a:lnTo>
                  <a:lnTo>
                    <a:pt x="1031457" y="2478873"/>
                  </a:lnTo>
                  <a:lnTo>
                    <a:pt x="1102928" y="2476119"/>
                  </a:lnTo>
                  <a:lnTo>
                    <a:pt x="1176303" y="2473830"/>
                  </a:lnTo>
                  <a:lnTo>
                    <a:pt x="1251435" y="2472022"/>
                  </a:lnTo>
                  <a:lnTo>
                    <a:pt x="1328177" y="2470710"/>
                  </a:lnTo>
                  <a:lnTo>
                    <a:pt x="1406381" y="2469911"/>
                  </a:lnTo>
                  <a:lnTo>
                    <a:pt x="1485900" y="2469642"/>
                  </a:lnTo>
                  <a:lnTo>
                    <a:pt x="1565418" y="2469911"/>
                  </a:lnTo>
                  <a:lnTo>
                    <a:pt x="1643622" y="2470710"/>
                  </a:lnTo>
                  <a:lnTo>
                    <a:pt x="1720364" y="2472022"/>
                  </a:lnTo>
                  <a:lnTo>
                    <a:pt x="1795496" y="2473830"/>
                  </a:lnTo>
                  <a:lnTo>
                    <a:pt x="1868871" y="2476119"/>
                  </a:lnTo>
                  <a:lnTo>
                    <a:pt x="1940342" y="2478873"/>
                  </a:lnTo>
                  <a:lnTo>
                    <a:pt x="2009762" y="2482076"/>
                  </a:lnTo>
                  <a:lnTo>
                    <a:pt x="2076984" y="2485711"/>
                  </a:lnTo>
                  <a:lnTo>
                    <a:pt x="2141860" y="2489763"/>
                  </a:lnTo>
                  <a:lnTo>
                    <a:pt x="2204243" y="2494215"/>
                  </a:lnTo>
                  <a:lnTo>
                    <a:pt x="2263986" y="2499051"/>
                  </a:lnTo>
                  <a:lnTo>
                    <a:pt x="2320942" y="2504256"/>
                  </a:lnTo>
                  <a:lnTo>
                    <a:pt x="2374963" y="2509813"/>
                  </a:lnTo>
                  <a:lnTo>
                    <a:pt x="2425902" y="2515706"/>
                  </a:lnTo>
                  <a:lnTo>
                    <a:pt x="2473613" y="2521920"/>
                  </a:lnTo>
                  <a:lnTo>
                    <a:pt x="2517946" y="2528437"/>
                  </a:lnTo>
                  <a:lnTo>
                    <a:pt x="2558757" y="2535243"/>
                  </a:lnTo>
                  <a:lnTo>
                    <a:pt x="2629218" y="2549653"/>
                  </a:lnTo>
                  <a:lnTo>
                    <a:pt x="2683819" y="2565023"/>
                  </a:lnTo>
                  <a:lnTo>
                    <a:pt x="2721381" y="2581224"/>
                  </a:lnTo>
                  <a:lnTo>
                    <a:pt x="2743200" y="2606802"/>
                  </a:lnTo>
                  <a:lnTo>
                    <a:pt x="2740726" y="2615476"/>
                  </a:lnTo>
                  <a:lnTo>
                    <a:pt x="2733404" y="2624007"/>
                  </a:lnTo>
                  <a:lnTo>
                    <a:pt x="2683819" y="2648580"/>
                  </a:lnTo>
                  <a:lnTo>
                    <a:pt x="2629218" y="2663950"/>
                  </a:lnTo>
                  <a:lnTo>
                    <a:pt x="2558757" y="2678360"/>
                  </a:lnTo>
                  <a:lnTo>
                    <a:pt x="2517946" y="2685166"/>
                  </a:lnTo>
                  <a:lnTo>
                    <a:pt x="2473613" y="2691683"/>
                  </a:lnTo>
                  <a:lnTo>
                    <a:pt x="2425902" y="2697897"/>
                  </a:lnTo>
                  <a:lnTo>
                    <a:pt x="2374963" y="2703790"/>
                  </a:lnTo>
                  <a:lnTo>
                    <a:pt x="2320942" y="2709347"/>
                  </a:lnTo>
                  <a:lnTo>
                    <a:pt x="2263986" y="2714552"/>
                  </a:lnTo>
                  <a:lnTo>
                    <a:pt x="2204243" y="2719388"/>
                  </a:lnTo>
                  <a:lnTo>
                    <a:pt x="2141860" y="2723840"/>
                  </a:lnTo>
                  <a:lnTo>
                    <a:pt x="2076984" y="2727892"/>
                  </a:lnTo>
                  <a:lnTo>
                    <a:pt x="2009762" y="2731527"/>
                  </a:lnTo>
                  <a:lnTo>
                    <a:pt x="1940342" y="2734730"/>
                  </a:lnTo>
                  <a:lnTo>
                    <a:pt x="1868871" y="2737484"/>
                  </a:lnTo>
                  <a:lnTo>
                    <a:pt x="1795496" y="2739773"/>
                  </a:lnTo>
                  <a:lnTo>
                    <a:pt x="1720364" y="2741581"/>
                  </a:lnTo>
                  <a:lnTo>
                    <a:pt x="1643622" y="2742893"/>
                  </a:lnTo>
                  <a:lnTo>
                    <a:pt x="1565418" y="2743692"/>
                  </a:lnTo>
                  <a:lnTo>
                    <a:pt x="1485900" y="2743962"/>
                  </a:lnTo>
                  <a:lnTo>
                    <a:pt x="1406381" y="2743692"/>
                  </a:lnTo>
                  <a:lnTo>
                    <a:pt x="1328177" y="2742893"/>
                  </a:lnTo>
                  <a:lnTo>
                    <a:pt x="1251435" y="2741581"/>
                  </a:lnTo>
                  <a:lnTo>
                    <a:pt x="1176303" y="2739773"/>
                  </a:lnTo>
                  <a:lnTo>
                    <a:pt x="1102928" y="2737484"/>
                  </a:lnTo>
                  <a:lnTo>
                    <a:pt x="1031457" y="2734730"/>
                  </a:lnTo>
                  <a:lnTo>
                    <a:pt x="962037" y="2731527"/>
                  </a:lnTo>
                  <a:lnTo>
                    <a:pt x="894815" y="2727892"/>
                  </a:lnTo>
                  <a:lnTo>
                    <a:pt x="829939" y="2723840"/>
                  </a:lnTo>
                  <a:lnTo>
                    <a:pt x="767556" y="2719388"/>
                  </a:lnTo>
                  <a:lnTo>
                    <a:pt x="707813" y="2714552"/>
                  </a:lnTo>
                  <a:lnTo>
                    <a:pt x="650857" y="2709347"/>
                  </a:lnTo>
                  <a:lnTo>
                    <a:pt x="596836" y="2703790"/>
                  </a:lnTo>
                  <a:lnTo>
                    <a:pt x="545897" y="2697897"/>
                  </a:lnTo>
                  <a:lnTo>
                    <a:pt x="498186" y="2691683"/>
                  </a:lnTo>
                  <a:lnTo>
                    <a:pt x="453853" y="2685166"/>
                  </a:lnTo>
                  <a:lnTo>
                    <a:pt x="413042" y="2678360"/>
                  </a:lnTo>
                  <a:lnTo>
                    <a:pt x="342581" y="2663950"/>
                  </a:lnTo>
                  <a:lnTo>
                    <a:pt x="287980" y="2648580"/>
                  </a:lnTo>
                  <a:lnTo>
                    <a:pt x="250418" y="2632379"/>
                  </a:lnTo>
                  <a:lnTo>
                    <a:pt x="228600" y="2606802"/>
                  </a:lnTo>
                  <a:close/>
                </a:path>
                <a:path w="3733800" h="3474720">
                  <a:moveTo>
                    <a:pt x="0" y="342900"/>
                  </a:moveTo>
                  <a:lnTo>
                    <a:pt x="13173" y="301955"/>
                  </a:lnTo>
                  <a:lnTo>
                    <a:pt x="51689" y="262437"/>
                  </a:lnTo>
                  <a:lnTo>
                    <a:pt x="90703" y="237022"/>
                  </a:lnTo>
                  <a:lnTo>
                    <a:pt x="139866" y="212445"/>
                  </a:lnTo>
                  <a:lnTo>
                    <a:pt x="198731" y="188790"/>
                  </a:lnTo>
                  <a:lnTo>
                    <a:pt x="266852" y="166139"/>
                  </a:lnTo>
                  <a:lnTo>
                    <a:pt x="304244" y="155215"/>
                  </a:lnTo>
                  <a:lnTo>
                    <a:pt x="343783" y="144572"/>
                  </a:lnTo>
                  <a:lnTo>
                    <a:pt x="385414" y="134222"/>
                  </a:lnTo>
                  <a:lnTo>
                    <a:pt x="429079" y="124173"/>
                  </a:lnTo>
                  <a:lnTo>
                    <a:pt x="474725" y="114437"/>
                  </a:lnTo>
                  <a:lnTo>
                    <a:pt x="522294" y="105023"/>
                  </a:lnTo>
                  <a:lnTo>
                    <a:pt x="571731" y="95942"/>
                  </a:lnTo>
                  <a:lnTo>
                    <a:pt x="622980" y="87205"/>
                  </a:lnTo>
                  <a:lnTo>
                    <a:pt x="675986" y="78820"/>
                  </a:lnTo>
                  <a:lnTo>
                    <a:pt x="730693" y="70799"/>
                  </a:lnTo>
                  <a:lnTo>
                    <a:pt x="787044" y="63152"/>
                  </a:lnTo>
                  <a:lnTo>
                    <a:pt x="844985" y="55889"/>
                  </a:lnTo>
                  <a:lnTo>
                    <a:pt x="904460" y="49020"/>
                  </a:lnTo>
                  <a:lnTo>
                    <a:pt x="965412" y="42556"/>
                  </a:lnTo>
                  <a:lnTo>
                    <a:pt x="1027787" y="36507"/>
                  </a:lnTo>
                  <a:lnTo>
                    <a:pt x="1091527" y="30882"/>
                  </a:lnTo>
                  <a:lnTo>
                    <a:pt x="1156578" y="25693"/>
                  </a:lnTo>
                  <a:lnTo>
                    <a:pt x="1222884" y="20950"/>
                  </a:lnTo>
                  <a:lnTo>
                    <a:pt x="1290389" y="16662"/>
                  </a:lnTo>
                  <a:lnTo>
                    <a:pt x="1359037" y="12841"/>
                  </a:lnTo>
                  <a:lnTo>
                    <a:pt x="1428772" y="9495"/>
                  </a:lnTo>
                  <a:lnTo>
                    <a:pt x="1499539" y="6636"/>
                  </a:lnTo>
                  <a:lnTo>
                    <a:pt x="1571282" y="4275"/>
                  </a:lnTo>
                  <a:lnTo>
                    <a:pt x="1643946" y="2420"/>
                  </a:lnTo>
                  <a:lnTo>
                    <a:pt x="1717474" y="1082"/>
                  </a:lnTo>
                  <a:lnTo>
                    <a:pt x="1791810" y="272"/>
                  </a:lnTo>
                  <a:lnTo>
                    <a:pt x="1866900" y="0"/>
                  </a:lnTo>
                  <a:lnTo>
                    <a:pt x="1941989" y="272"/>
                  </a:lnTo>
                  <a:lnTo>
                    <a:pt x="2016325" y="1082"/>
                  </a:lnTo>
                  <a:lnTo>
                    <a:pt x="2089853" y="2420"/>
                  </a:lnTo>
                  <a:lnTo>
                    <a:pt x="2162517" y="4275"/>
                  </a:lnTo>
                  <a:lnTo>
                    <a:pt x="2234260" y="6636"/>
                  </a:lnTo>
                  <a:lnTo>
                    <a:pt x="2305027" y="9495"/>
                  </a:lnTo>
                  <a:lnTo>
                    <a:pt x="2374762" y="12841"/>
                  </a:lnTo>
                  <a:lnTo>
                    <a:pt x="2443410" y="16662"/>
                  </a:lnTo>
                  <a:lnTo>
                    <a:pt x="2510915" y="20950"/>
                  </a:lnTo>
                  <a:lnTo>
                    <a:pt x="2577221" y="25693"/>
                  </a:lnTo>
                  <a:lnTo>
                    <a:pt x="2642272" y="30882"/>
                  </a:lnTo>
                  <a:lnTo>
                    <a:pt x="2706012" y="36507"/>
                  </a:lnTo>
                  <a:lnTo>
                    <a:pt x="2768387" y="42556"/>
                  </a:lnTo>
                  <a:lnTo>
                    <a:pt x="2829339" y="49020"/>
                  </a:lnTo>
                  <a:lnTo>
                    <a:pt x="2888814" y="55889"/>
                  </a:lnTo>
                  <a:lnTo>
                    <a:pt x="2946755" y="63152"/>
                  </a:lnTo>
                  <a:lnTo>
                    <a:pt x="3003106" y="70799"/>
                  </a:lnTo>
                  <a:lnTo>
                    <a:pt x="3057813" y="78820"/>
                  </a:lnTo>
                  <a:lnTo>
                    <a:pt x="3110819" y="87205"/>
                  </a:lnTo>
                  <a:lnTo>
                    <a:pt x="3162068" y="95942"/>
                  </a:lnTo>
                  <a:lnTo>
                    <a:pt x="3211505" y="105023"/>
                  </a:lnTo>
                  <a:lnTo>
                    <a:pt x="3259074" y="114437"/>
                  </a:lnTo>
                  <a:lnTo>
                    <a:pt x="3304720" y="124173"/>
                  </a:lnTo>
                  <a:lnTo>
                    <a:pt x="3348385" y="134222"/>
                  </a:lnTo>
                  <a:lnTo>
                    <a:pt x="3390016" y="144572"/>
                  </a:lnTo>
                  <a:lnTo>
                    <a:pt x="3429555" y="155215"/>
                  </a:lnTo>
                  <a:lnTo>
                    <a:pt x="3466947" y="166139"/>
                  </a:lnTo>
                  <a:lnTo>
                    <a:pt x="3535068" y="188790"/>
                  </a:lnTo>
                  <a:lnTo>
                    <a:pt x="3593933" y="212445"/>
                  </a:lnTo>
                  <a:lnTo>
                    <a:pt x="3643096" y="237022"/>
                  </a:lnTo>
                  <a:lnTo>
                    <a:pt x="3682110" y="262437"/>
                  </a:lnTo>
                  <a:lnTo>
                    <a:pt x="3710529" y="288610"/>
                  </a:lnTo>
                  <a:lnTo>
                    <a:pt x="3732317" y="329110"/>
                  </a:lnTo>
                  <a:lnTo>
                    <a:pt x="3733800" y="342900"/>
                  </a:lnTo>
                  <a:lnTo>
                    <a:pt x="3732317" y="356689"/>
                  </a:lnTo>
                  <a:lnTo>
                    <a:pt x="3727907" y="370341"/>
                  </a:lnTo>
                  <a:lnTo>
                    <a:pt x="3697671" y="410365"/>
                  </a:lnTo>
                  <a:lnTo>
                    <a:pt x="3663899" y="436169"/>
                  </a:lnTo>
                  <a:lnTo>
                    <a:pt x="3619755" y="461176"/>
                  </a:lnTo>
                  <a:lnTo>
                    <a:pt x="3565686" y="485301"/>
                  </a:lnTo>
                  <a:lnTo>
                    <a:pt x="3502137" y="508465"/>
                  </a:lnTo>
                  <a:lnTo>
                    <a:pt x="3429555" y="530584"/>
                  </a:lnTo>
                  <a:lnTo>
                    <a:pt x="3390016" y="541227"/>
                  </a:lnTo>
                  <a:lnTo>
                    <a:pt x="3348385" y="551577"/>
                  </a:lnTo>
                  <a:lnTo>
                    <a:pt x="3304720" y="561626"/>
                  </a:lnTo>
                  <a:lnTo>
                    <a:pt x="3259074" y="571362"/>
                  </a:lnTo>
                  <a:lnTo>
                    <a:pt x="3211505" y="580776"/>
                  </a:lnTo>
                  <a:lnTo>
                    <a:pt x="3162068" y="589857"/>
                  </a:lnTo>
                  <a:lnTo>
                    <a:pt x="3110819" y="598594"/>
                  </a:lnTo>
                  <a:lnTo>
                    <a:pt x="3057813" y="606979"/>
                  </a:lnTo>
                  <a:lnTo>
                    <a:pt x="3003106" y="615000"/>
                  </a:lnTo>
                  <a:lnTo>
                    <a:pt x="2946755" y="622647"/>
                  </a:lnTo>
                  <a:lnTo>
                    <a:pt x="2888814" y="629910"/>
                  </a:lnTo>
                  <a:lnTo>
                    <a:pt x="2829339" y="636779"/>
                  </a:lnTo>
                  <a:lnTo>
                    <a:pt x="2768387" y="643243"/>
                  </a:lnTo>
                  <a:lnTo>
                    <a:pt x="2706012" y="649292"/>
                  </a:lnTo>
                  <a:lnTo>
                    <a:pt x="2642272" y="654917"/>
                  </a:lnTo>
                  <a:lnTo>
                    <a:pt x="2577221" y="660106"/>
                  </a:lnTo>
                  <a:lnTo>
                    <a:pt x="2510915" y="664849"/>
                  </a:lnTo>
                  <a:lnTo>
                    <a:pt x="2443410" y="669137"/>
                  </a:lnTo>
                  <a:lnTo>
                    <a:pt x="2374762" y="672958"/>
                  </a:lnTo>
                  <a:lnTo>
                    <a:pt x="2305027" y="676304"/>
                  </a:lnTo>
                  <a:lnTo>
                    <a:pt x="2234260" y="679163"/>
                  </a:lnTo>
                  <a:lnTo>
                    <a:pt x="2162517" y="681524"/>
                  </a:lnTo>
                  <a:lnTo>
                    <a:pt x="2089853" y="683379"/>
                  </a:lnTo>
                  <a:lnTo>
                    <a:pt x="2016325" y="684717"/>
                  </a:lnTo>
                  <a:lnTo>
                    <a:pt x="1941989" y="685527"/>
                  </a:lnTo>
                  <a:lnTo>
                    <a:pt x="1866900" y="685800"/>
                  </a:lnTo>
                  <a:lnTo>
                    <a:pt x="1791810" y="685527"/>
                  </a:lnTo>
                  <a:lnTo>
                    <a:pt x="1717474" y="684717"/>
                  </a:lnTo>
                  <a:lnTo>
                    <a:pt x="1643946" y="683379"/>
                  </a:lnTo>
                  <a:lnTo>
                    <a:pt x="1571282" y="681524"/>
                  </a:lnTo>
                  <a:lnTo>
                    <a:pt x="1499539" y="679163"/>
                  </a:lnTo>
                  <a:lnTo>
                    <a:pt x="1428772" y="676304"/>
                  </a:lnTo>
                  <a:lnTo>
                    <a:pt x="1359037" y="672958"/>
                  </a:lnTo>
                  <a:lnTo>
                    <a:pt x="1290389" y="669137"/>
                  </a:lnTo>
                  <a:lnTo>
                    <a:pt x="1222884" y="664849"/>
                  </a:lnTo>
                  <a:lnTo>
                    <a:pt x="1156578" y="660106"/>
                  </a:lnTo>
                  <a:lnTo>
                    <a:pt x="1091527" y="654917"/>
                  </a:lnTo>
                  <a:lnTo>
                    <a:pt x="1027787" y="649292"/>
                  </a:lnTo>
                  <a:lnTo>
                    <a:pt x="965412" y="643243"/>
                  </a:lnTo>
                  <a:lnTo>
                    <a:pt x="904460" y="636779"/>
                  </a:lnTo>
                  <a:lnTo>
                    <a:pt x="844985" y="629910"/>
                  </a:lnTo>
                  <a:lnTo>
                    <a:pt x="787044" y="622647"/>
                  </a:lnTo>
                  <a:lnTo>
                    <a:pt x="730693" y="615000"/>
                  </a:lnTo>
                  <a:lnTo>
                    <a:pt x="675986" y="606979"/>
                  </a:lnTo>
                  <a:lnTo>
                    <a:pt x="622980" y="598594"/>
                  </a:lnTo>
                  <a:lnTo>
                    <a:pt x="571731" y="589857"/>
                  </a:lnTo>
                  <a:lnTo>
                    <a:pt x="522294" y="580776"/>
                  </a:lnTo>
                  <a:lnTo>
                    <a:pt x="474725" y="571362"/>
                  </a:lnTo>
                  <a:lnTo>
                    <a:pt x="429079" y="561626"/>
                  </a:lnTo>
                  <a:lnTo>
                    <a:pt x="385414" y="551577"/>
                  </a:lnTo>
                  <a:lnTo>
                    <a:pt x="343783" y="541227"/>
                  </a:lnTo>
                  <a:lnTo>
                    <a:pt x="304244" y="530584"/>
                  </a:lnTo>
                  <a:lnTo>
                    <a:pt x="266852" y="519660"/>
                  </a:lnTo>
                  <a:lnTo>
                    <a:pt x="198731" y="497009"/>
                  </a:lnTo>
                  <a:lnTo>
                    <a:pt x="139866" y="473354"/>
                  </a:lnTo>
                  <a:lnTo>
                    <a:pt x="90703" y="448777"/>
                  </a:lnTo>
                  <a:lnTo>
                    <a:pt x="51689" y="423362"/>
                  </a:lnTo>
                  <a:lnTo>
                    <a:pt x="23270" y="397189"/>
                  </a:lnTo>
                  <a:lnTo>
                    <a:pt x="1482" y="356689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9214" y="216865"/>
            <a:ext cx="12446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R</a:t>
            </a:r>
            <a:r>
              <a:rPr spc="-50" dirty="0">
                <a:solidFill>
                  <a:srgbClr val="000000"/>
                </a:solidFill>
              </a:rPr>
              <a:t>B</a:t>
            </a:r>
            <a:r>
              <a:rPr spc="-30"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C</a:t>
            </a:r>
          </a:p>
          <a:p>
            <a:pPr marL="13716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only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3494" y="2343099"/>
            <a:ext cx="1183005" cy="1777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4680"/>
              </a:lnSpc>
              <a:spcBef>
                <a:spcPts val="105"/>
              </a:spcBef>
            </a:pPr>
            <a:r>
              <a:rPr sz="4100" spc="-15" dirty="0">
                <a:latin typeface="Carlito"/>
                <a:cs typeface="Carlito"/>
              </a:rPr>
              <a:t>RBAC</a:t>
            </a:r>
            <a:endParaRPr sz="4100">
              <a:latin typeface="Carlito"/>
              <a:cs typeface="Carlito"/>
            </a:endParaRPr>
          </a:p>
          <a:p>
            <a:pPr marL="12700" marR="5080" indent="635" algn="ctr">
              <a:lnSpc>
                <a:spcPts val="4420"/>
              </a:lnSpc>
              <a:spcBef>
                <a:spcPts val="325"/>
              </a:spcBef>
            </a:pPr>
            <a:r>
              <a:rPr sz="4100" spc="-5" dirty="0">
                <a:latin typeface="Carlito"/>
                <a:cs typeface="Carlito"/>
              </a:rPr>
              <a:t>w/  </a:t>
            </a:r>
            <a:r>
              <a:rPr sz="4100" dirty="0">
                <a:latin typeface="Carlito"/>
                <a:cs typeface="Carlito"/>
              </a:rPr>
              <a:t>A</a:t>
            </a:r>
            <a:r>
              <a:rPr sz="4100" spc="-45" dirty="0">
                <a:latin typeface="Carlito"/>
                <a:cs typeface="Carlito"/>
              </a:rPr>
              <a:t>B</a:t>
            </a:r>
            <a:r>
              <a:rPr sz="4100" spc="-25" dirty="0">
                <a:latin typeface="Carlito"/>
                <a:cs typeface="Carlito"/>
              </a:rPr>
              <a:t>A</a:t>
            </a:r>
            <a:r>
              <a:rPr sz="4100" dirty="0">
                <a:latin typeface="Carlito"/>
                <a:cs typeface="Carlito"/>
              </a:rPr>
              <a:t>C</a:t>
            </a:r>
            <a:endParaRPr sz="4100">
              <a:latin typeface="Carlito"/>
              <a:cs typeface="Carlito"/>
            </a:endParaRPr>
          </a:p>
        </p:txBody>
      </p:sp>
      <p:pic>
        <p:nvPicPr>
          <p:cNvPr id="13" name="Picture 1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AB45B52-2FF0-9942-8944-19D9004BF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" y="4050919"/>
            <a:ext cx="1816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2879" y="253441"/>
            <a:ext cx="36988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FFC000"/>
                </a:solidFill>
              </a:rPr>
              <a:t>Role</a:t>
            </a:r>
            <a:r>
              <a:rPr spc="-25" dirty="0">
                <a:solidFill>
                  <a:srgbClr val="FFC000"/>
                </a:solidFill>
              </a:rPr>
              <a:t> Constraints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2734" rIns="0" bIns="0" rtlCol="0">
            <a:spAutoFit/>
          </a:bodyPr>
          <a:lstStyle/>
          <a:p>
            <a:pPr marL="661670" marR="5080" indent="-344805">
              <a:lnSpc>
                <a:spcPct val="100000"/>
              </a:lnSpc>
              <a:spcBef>
                <a:spcPts val="95"/>
              </a:spcBef>
            </a:pPr>
            <a:r>
              <a:rPr sz="3200" b="1" u="none" dirty="0">
                <a:solidFill>
                  <a:srgbClr val="FFFFFF"/>
                </a:solidFill>
                <a:latin typeface="Courier New"/>
                <a:cs typeface="Courier New"/>
              </a:rPr>
              <a:t>&lt;roleconstraint role=“PAGE1"  key="customer"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3200" b="1" u="none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3200">
              <a:latin typeface="Courier New"/>
              <a:cs typeface="Courier New"/>
            </a:endParaRPr>
          </a:p>
          <a:p>
            <a:pPr marL="661670" marR="5080" indent="-344805">
              <a:lnSpc>
                <a:spcPct val="100000"/>
              </a:lnSpc>
              <a:spcBef>
                <a:spcPts val="770"/>
              </a:spcBef>
            </a:pPr>
            <a:r>
              <a:rPr sz="3200" b="1" u="none" dirty="0">
                <a:solidFill>
                  <a:srgbClr val="FFFFFF"/>
                </a:solidFill>
                <a:latin typeface="Courier New"/>
                <a:cs typeface="Courier New"/>
              </a:rPr>
              <a:t>&lt;roleconstraint role=“PAGE2"  key="customer"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3200" b="1" u="none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3200">
              <a:latin typeface="Courier New"/>
              <a:cs typeface="Courier New"/>
            </a:endParaRPr>
          </a:p>
          <a:p>
            <a:pPr marL="661670" marR="5080" indent="-344805">
              <a:lnSpc>
                <a:spcPct val="100000"/>
              </a:lnSpc>
              <a:spcBef>
                <a:spcPts val="775"/>
              </a:spcBef>
            </a:pPr>
            <a:r>
              <a:rPr sz="3200" b="1" u="none" dirty="0">
                <a:solidFill>
                  <a:srgbClr val="FFFFFF"/>
                </a:solidFill>
                <a:latin typeface="Courier New"/>
                <a:cs typeface="Courier New"/>
              </a:rPr>
              <a:t>&lt;roleconstraint role=“PAGE3"  key="customer"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3200" b="1" u="none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u="none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5754" y="4844491"/>
            <a:ext cx="1524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77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0232" y="253441"/>
            <a:ext cx="49212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FFC000"/>
                </a:solidFill>
              </a:rPr>
              <a:t>User-Role</a:t>
            </a:r>
            <a:r>
              <a:rPr spc="5" dirty="0">
                <a:solidFill>
                  <a:srgbClr val="FFC000"/>
                </a:solidFill>
              </a:rPr>
              <a:t> </a:t>
            </a:r>
            <a:r>
              <a:rPr spc="-25" dirty="0">
                <a:solidFill>
                  <a:srgbClr val="FFC000"/>
                </a:solidFill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939" y="1142491"/>
            <a:ext cx="8246109" cy="27336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6870" marR="5080" indent="-344805">
              <a:lnSpc>
                <a:spcPts val="2310"/>
              </a:lnSpc>
              <a:spcBef>
                <a:spcPts val="650"/>
              </a:spcBef>
            </a:pPr>
            <a:r>
              <a:rPr sz="2400" b="1" spc="-10" dirty="0">
                <a:solidFill>
                  <a:srgbClr val="FFFFFF"/>
                </a:solidFill>
                <a:latin typeface="Courier New"/>
                <a:cs typeface="Courier New"/>
              </a:rPr>
              <a:t>&lt;roleconstraint userId="User123"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role=“PAGE1"  key="customer" value="123“ </a:t>
            </a:r>
            <a:r>
              <a:rPr sz="2400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2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Courier New"/>
              <a:cs typeface="Courier New"/>
            </a:endParaRPr>
          </a:p>
          <a:p>
            <a:pPr marL="356870" marR="5080" indent="-344805">
              <a:lnSpc>
                <a:spcPts val="2310"/>
              </a:lnSpc>
            </a:pPr>
            <a:r>
              <a:rPr sz="2400" b="1" spc="-10" dirty="0">
                <a:solidFill>
                  <a:srgbClr val="FFFFFF"/>
                </a:solidFill>
                <a:latin typeface="Courier New"/>
                <a:cs typeface="Courier New"/>
              </a:rPr>
              <a:t>&lt;roleconstraint userId="User123"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role=“PAGE2"  key="customer" value="123“ </a:t>
            </a:r>
            <a:r>
              <a:rPr sz="2400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2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Courier New"/>
              <a:cs typeface="Courier New"/>
            </a:endParaRPr>
          </a:p>
          <a:p>
            <a:pPr marL="356870" marR="5080" indent="-344805">
              <a:lnSpc>
                <a:spcPts val="2310"/>
              </a:lnSpc>
            </a:pPr>
            <a:r>
              <a:rPr sz="2400" b="1" spc="-10" dirty="0">
                <a:solidFill>
                  <a:srgbClr val="FFFFFF"/>
                </a:solidFill>
                <a:latin typeface="Courier New"/>
                <a:cs typeface="Courier New"/>
              </a:rPr>
              <a:t>&lt;roleconstraint userId="User123"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role=“PAGE3"  key="customer" </a:t>
            </a:r>
            <a:r>
              <a:rPr sz="2400" b="1" spc="-10" dirty="0">
                <a:solidFill>
                  <a:srgbClr val="FFFFFF"/>
                </a:solidFill>
                <a:latin typeface="Courier New"/>
                <a:cs typeface="Courier New"/>
              </a:rPr>
              <a:t>value="123" </a:t>
            </a:r>
            <a:r>
              <a:rPr sz="2400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r>
              <a:rPr sz="2400" b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urier New"/>
                <a:cs typeface="Courier New"/>
              </a:rPr>
              <a:t>/&gt;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5754" y="4844491"/>
            <a:ext cx="1524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0" dirty="0">
                <a:solidFill>
                  <a:srgbClr val="888888"/>
                </a:solidFill>
                <a:latin typeface="Carlito"/>
                <a:cs typeface="Carlito"/>
              </a:rPr>
              <a:t>78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9345-B84F-0A4F-87AF-169C591D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D78AD-547E-494E-A9CC-729280C5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881F74-3E4D-A04B-8FDB-B15490D1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8838"/>
          <a:stretch/>
        </p:blipFill>
        <p:spPr>
          <a:xfrm>
            <a:off x="539750" y="1038225"/>
            <a:ext cx="8064500" cy="187200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3301658-5272-5340-BE11-5748B1C8A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17792"/>
            <a:ext cx="1778000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310" y="253441"/>
            <a:ext cx="68719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000000"/>
                </a:solidFill>
              </a:rPr>
              <a:t>OWASP </a:t>
            </a:r>
            <a:r>
              <a:rPr spc="-20" dirty="0">
                <a:solidFill>
                  <a:srgbClr val="000000"/>
                </a:solidFill>
              </a:rPr>
              <a:t>Vulnerability</a:t>
            </a:r>
            <a:r>
              <a:rPr spc="5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Scanning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163827"/>
            <a:ext cx="7948295" cy="331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arlito"/>
                <a:cs typeface="Carlito"/>
              </a:rPr>
              <a:t>Add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your </a:t>
            </a:r>
            <a:r>
              <a:rPr sz="2000" spc="-20" dirty="0">
                <a:latin typeface="Carlito"/>
                <a:cs typeface="Carlito"/>
              </a:rPr>
              <a:t>Maven </a:t>
            </a:r>
            <a:r>
              <a:rPr sz="2000" spc="-10" dirty="0">
                <a:latin typeface="Carlito"/>
                <a:cs typeface="Carlito"/>
              </a:rPr>
              <a:t>pom.xml</a:t>
            </a:r>
            <a:r>
              <a:rPr sz="2000" spc="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file: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&lt;plugin&gt;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rlito"/>
                <a:cs typeface="Carlito"/>
              </a:rPr>
              <a:t>&lt;groupId&gt;org.owasp&lt;/groupId&gt;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&lt;artifactId&gt;dependency-check-maven&lt;/artifactId&gt;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</a:pPr>
            <a:r>
              <a:rPr sz="2000" spc="-10" dirty="0">
                <a:latin typeface="Carlito"/>
                <a:cs typeface="Carlito"/>
              </a:rPr>
              <a:t>&lt;version&gt;3.3.1&lt;/version&gt;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&lt;configuration&gt;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rlito"/>
                <a:cs typeface="Carlito"/>
              </a:rPr>
              <a:t>&lt;failBuildOnAnyVulnerability&gt;true&lt;/failBuildOnAnyVulnerability&gt;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arlito"/>
              <a:cs typeface="Carlito"/>
            </a:endParaRPr>
          </a:p>
          <a:p>
            <a:pPr marL="356870">
              <a:lnSpc>
                <a:spcPct val="100000"/>
              </a:lnSpc>
            </a:pPr>
            <a:r>
              <a:rPr sz="2000" spc="-30" dirty="0">
                <a:latin typeface="Carlito"/>
                <a:cs typeface="Carlito"/>
              </a:rPr>
              <a:t>&lt;suppressionFile&gt;${project.basedir</a:t>
            </a:r>
            <a:r>
              <a:rPr sz="2000" spc="-30" dirty="0">
                <a:latin typeface="Arial"/>
                <a:cs typeface="Arial"/>
              </a:rPr>
              <a:t>}…/suppression.xml</a:t>
            </a:r>
            <a:r>
              <a:rPr sz="2000" spc="-30" dirty="0">
                <a:latin typeface="Carlito"/>
                <a:cs typeface="Carlito"/>
              </a:rPr>
              <a:t>&lt;/suppressionFile&gt;</a:t>
            </a:r>
            <a:endParaRPr sz="2000" dirty="0">
              <a:latin typeface="Carlito"/>
              <a:cs typeface="Carlito"/>
            </a:endParaRPr>
          </a:p>
          <a:p>
            <a:pPr marL="582295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&lt;/configuration&gt;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rlito"/>
                <a:cs typeface="Carlito"/>
              </a:rPr>
              <a:t>&lt;/plugin&gt;</a:t>
            </a:r>
            <a:endParaRPr sz="2000" dirty="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EDFD3D-15A3-3845-9ABF-7E1B7E39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77825" y="50799"/>
          <a:ext cx="845566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7825" y="1615439"/>
          <a:ext cx="8455660" cy="3007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User1_123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456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789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35" dirty="0">
                          <a:latin typeface="Carlito"/>
                          <a:cs typeface="Carlito"/>
                        </a:rPr>
                        <a:t>True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20" dirty="0">
                          <a:latin typeface="Carlito"/>
                          <a:cs typeface="Carlito"/>
                        </a:rPr>
                        <a:t>Page3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False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172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8797-FAA2-774E-964F-17D8194E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6402F-A949-E145-9143-1923C1B18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16831B-C588-5045-9BD5-7D4A50D8A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824974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001676-0899-7D47-91FF-204D502B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127126"/>
            <a:ext cx="8579485" cy="249545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6945561-556E-054E-AC97-958A7C946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17792"/>
            <a:ext cx="1778000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9182AF-4E84-4E42-812D-EEE862FE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49"/>
            <a:ext cx="9144000" cy="50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20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0FAE187-9F61-E048-A058-A670F5C2E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125"/>
            <a:ext cx="9144000" cy="365760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5569C0E-7B26-6B40-8F93-1A9A66BA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17792"/>
            <a:ext cx="1778000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5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711CB4A-53DA-AF4B-9D8F-3E76EED0C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057"/>
            <a:ext cx="9144000" cy="3885736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5EE7EAA-6556-024F-AB9F-70F41E3D6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17792"/>
            <a:ext cx="1778000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32B4-043C-B340-A6AA-01A080BA7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101489"/>
            <a:ext cx="8579485" cy="1073993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43CD649-D311-644A-A820-8EAB76671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45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EAA37E-BAA1-0D44-9D26-0668C733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0052"/>
            <a:ext cx="8836660" cy="50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9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B6AA21-51BF-C146-94B3-DA6F6D09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419706"/>
            <a:ext cx="8579485" cy="2310437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BD14BE7-5F3F-FE4F-808E-1ADB95C9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1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42F258-0C4B-0B44-B963-38643F219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46"/>
            <a:ext cx="9144000" cy="50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412" y="472516"/>
            <a:ext cx="745045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Carlito"/>
                <a:cs typeface="Carlito"/>
              </a:rPr>
              <a:t>How do </a:t>
            </a:r>
            <a:r>
              <a:rPr sz="4400" spc="-30" dirty="0">
                <a:latin typeface="Carlito"/>
                <a:cs typeface="Carlito"/>
              </a:rPr>
              <a:t>we </a:t>
            </a:r>
            <a:r>
              <a:rPr sz="4400" spc="-15" dirty="0">
                <a:latin typeface="Carlito"/>
                <a:cs typeface="Carlito"/>
              </a:rPr>
              <a:t>ensure that </a:t>
            </a:r>
            <a:r>
              <a:rPr sz="4400" spc="-5" dirty="0">
                <a:latin typeface="Carlito"/>
                <a:cs typeface="Carlito"/>
              </a:rPr>
              <a:t>our  </a:t>
            </a:r>
            <a:r>
              <a:rPr sz="4400" spc="-15" dirty="0">
                <a:latin typeface="Carlito"/>
                <a:cs typeface="Carlito"/>
              </a:rPr>
              <a:t>software </a:t>
            </a:r>
            <a:r>
              <a:rPr sz="4400" spc="-10" dirty="0">
                <a:latin typeface="Carlito"/>
                <a:cs typeface="Carlito"/>
              </a:rPr>
              <a:t>is </a:t>
            </a:r>
            <a:r>
              <a:rPr sz="4400" spc="-15" dirty="0">
                <a:latin typeface="Carlito"/>
                <a:cs typeface="Carlito"/>
              </a:rPr>
              <a:t>free </a:t>
            </a:r>
            <a:r>
              <a:rPr sz="4400" spc="5" dirty="0">
                <a:latin typeface="Carlito"/>
                <a:cs typeface="Carlito"/>
              </a:rPr>
              <a:t>of </a:t>
            </a:r>
            <a:r>
              <a:rPr sz="4400" spc="-10" dirty="0">
                <a:latin typeface="Carlito"/>
                <a:cs typeface="Carlito"/>
              </a:rPr>
              <a:t>vulnerabilities  </a:t>
            </a:r>
            <a:r>
              <a:rPr sz="4400" spc="-30" dirty="0">
                <a:latin typeface="Carlito"/>
                <a:cs typeface="Carlito"/>
              </a:rPr>
              <a:t>yet </a:t>
            </a:r>
            <a:r>
              <a:rPr sz="4400" spc="-35" dirty="0">
                <a:latin typeface="Carlito"/>
                <a:cs typeface="Carlito"/>
              </a:rPr>
              <a:t>to </a:t>
            </a:r>
            <a:r>
              <a:rPr sz="4400" spc="-10" dirty="0">
                <a:latin typeface="Carlito"/>
                <a:cs typeface="Carlito"/>
              </a:rPr>
              <a:t>be</a:t>
            </a:r>
            <a:r>
              <a:rPr sz="4400" spc="40" dirty="0">
                <a:latin typeface="Carlito"/>
                <a:cs typeface="Carlito"/>
              </a:rPr>
              <a:t> </a:t>
            </a:r>
            <a:r>
              <a:rPr sz="4400" spc="-20" dirty="0">
                <a:latin typeface="Carlito"/>
                <a:cs typeface="Carlito"/>
              </a:rPr>
              <a:t>detected?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It </a:t>
            </a:r>
            <a:r>
              <a:rPr spc="-114" dirty="0"/>
              <a:t>practically </a:t>
            </a:r>
            <a:r>
              <a:rPr spc="-85" dirty="0"/>
              <a:t>can’t </a:t>
            </a:r>
            <a:r>
              <a:rPr spc="-275" dirty="0"/>
              <a:t>be</a:t>
            </a:r>
            <a:r>
              <a:rPr spc="-770" dirty="0"/>
              <a:t> </a:t>
            </a:r>
            <a:r>
              <a:rPr spc="-215" dirty="0"/>
              <a:t>done.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D851B4-5442-2944-9DFE-6E62F1A5E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7E396E-0D2A-0348-9484-B802CB27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424297"/>
            <a:ext cx="8579485" cy="2446028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A5A2890-EF00-9F4A-B656-D3840541A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6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AF8FA-F3AD-2C46-A849-0710B7106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279525"/>
            <a:ext cx="8579485" cy="232326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DF77241-0285-5240-B969-535B274F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9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13B5-0F7B-774A-A531-3EF4FFD7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D0497-B763-4948-B2CC-70006B191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9804D0-802F-A04F-B1D2-7452C4000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784998"/>
            <a:ext cx="8579485" cy="1579853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340532F-ED4C-C64C-BF47-44F1EF2EA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3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1B22-8161-C14E-AE94-AEA9BF67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56DB-9551-AD43-869B-16D4621C1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D3F746-E429-2F4F-9C43-A83871F4C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65125"/>
            <a:ext cx="873442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D8CD-12F3-8647-A250-FC3DDAEF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4C47B-ED76-5F49-9515-8FE0A2488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B9024A-CFAE-D542-89D7-52BD2A66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1554971"/>
            <a:ext cx="8579485" cy="2039907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42E6267-B7B5-544F-A934-4DD879AF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7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CFD8-7200-BE42-BEFF-3B962897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3919F-830A-F243-9212-74AC2A2FB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A8E470-8903-0C4D-93F2-9BA96C894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07491"/>
            <a:ext cx="5092700" cy="356870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E2828CC-43F7-2D4D-8496-CD706C7D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64050"/>
            <a:ext cx="1778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31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439" y="253441"/>
            <a:ext cx="3881754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Closin</a:t>
            </a:r>
            <a:r>
              <a:rPr lang="en-US" spc="-5" dirty="0"/>
              <a:t>g Points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163522"/>
            <a:ext cx="7513320" cy="32118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527685" marR="5080" indent="-515620">
              <a:lnSpc>
                <a:spcPts val="3240"/>
              </a:lnSpc>
              <a:spcBef>
                <a:spcPts val="50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5" dirty="0">
                <a:latin typeface="Carlito"/>
                <a:cs typeface="Carlito"/>
              </a:rPr>
              <a:t>Never </a:t>
            </a:r>
            <a:r>
              <a:rPr sz="3000" dirty="0">
                <a:latin typeface="Carlito"/>
                <a:cs typeface="Carlito"/>
              </a:rPr>
              <a:t>allow </a:t>
            </a:r>
            <a:r>
              <a:rPr sz="3000" spc="-10" dirty="0">
                <a:latin typeface="Carlito"/>
                <a:cs typeface="Carlito"/>
              </a:rPr>
              <a:t>users more </a:t>
            </a:r>
            <a:r>
              <a:rPr sz="3000" dirty="0">
                <a:latin typeface="Carlito"/>
                <a:cs typeface="Carlito"/>
              </a:rPr>
              <a:t>than </a:t>
            </a:r>
            <a:r>
              <a:rPr sz="3000" spc="-10" dirty="0">
                <a:latin typeface="Carlito"/>
                <a:cs typeface="Carlito"/>
              </a:rPr>
              <a:t>they </a:t>
            </a:r>
            <a:r>
              <a:rPr sz="3000" spc="-5" dirty="0">
                <a:latin typeface="Carlito"/>
                <a:cs typeface="Carlito"/>
              </a:rPr>
              <a:t>need </a:t>
            </a:r>
            <a:r>
              <a:rPr sz="3000" spc="-15" dirty="0">
                <a:latin typeface="Carlito"/>
                <a:cs typeface="Carlito"/>
              </a:rPr>
              <a:t>to</a:t>
            </a:r>
            <a:r>
              <a:rPr sz="3000" spc="-135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do  </a:t>
            </a:r>
            <a:r>
              <a:rPr sz="3000" dirty="0">
                <a:latin typeface="Carlito"/>
                <a:cs typeface="Carlito"/>
              </a:rPr>
              <a:t>their</a:t>
            </a:r>
            <a:r>
              <a:rPr sz="3000" spc="-55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jobs</a:t>
            </a:r>
            <a:endParaRPr sz="3000" dirty="0">
              <a:latin typeface="Carlito"/>
              <a:cs typeface="Carlito"/>
            </a:endParaRPr>
          </a:p>
          <a:p>
            <a:pPr marL="927100" lvl="1" indent="-516255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927100" algn="l"/>
                <a:tab pos="927735" algn="l"/>
              </a:tabLst>
            </a:pPr>
            <a:r>
              <a:rPr sz="2600" i="1" spc="-110" dirty="0">
                <a:latin typeface="Arial"/>
                <a:cs typeface="Arial"/>
              </a:rPr>
              <a:t>Principle </a:t>
            </a:r>
            <a:r>
              <a:rPr sz="2600" i="1" spc="-35" dirty="0">
                <a:latin typeface="Arial"/>
                <a:cs typeface="Arial"/>
              </a:rPr>
              <a:t>of </a:t>
            </a:r>
            <a:r>
              <a:rPr sz="2600" i="1" spc="-175" dirty="0">
                <a:latin typeface="Arial"/>
                <a:cs typeface="Arial"/>
              </a:rPr>
              <a:t>Least</a:t>
            </a:r>
            <a:r>
              <a:rPr sz="2600" i="1" spc="-305" dirty="0">
                <a:latin typeface="Arial"/>
                <a:cs typeface="Arial"/>
              </a:rPr>
              <a:t> </a:t>
            </a:r>
            <a:r>
              <a:rPr sz="2600" i="1" spc="-110" dirty="0">
                <a:latin typeface="Arial"/>
                <a:cs typeface="Arial"/>
              </a:rPr>
              <a:t>Privilege</a:t>
            </a:r>
            <a:endParaRPr sz="2600" dirty="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dirty="0">
                <a:latin typeface="Carlito"/>
                <a:cs typeface="Carlito"/>
              </a:rPr>
              <a:t>Apply </a:t>
            </a:r>
            <a:r>
              <a:rPr sz="3000" spc="-5" dirty="0">
                <a:latin typeface="Carlito"/>
                <a:cs typeface="Carlito"/>
              </a:rPr>
              <a:t>security </a:t>
            </a:r>
            <a:r>
              <a:rPr sz="3000" spc="-15" dirty="0">
                <a:latin typeface="Carlito"/>
                <a:cs typeface="Carlito"/>
              </a:rPr>
              <a:t>controls </a:t>
            </a:r>
            <a:r>
              <a:rPr sz="3000" spc="-10" dirty="0">
                <a:latin typeface="Carlito"/>
                <a:cs typeface="Carlito"/>
              </a:rPr>
              <a:t>across many</a:t>
            </a:r>
            <a:r>
              <a:rPr sz="3000" spc="-140" dirty="0">
                <a:latin typeface="Carlito"/>
                <a:cs typeface="Carlito"/>
              </a:rPr>
              <a:t> </a:t>
            </a:r>
            <a:r>
              <a:rPr sz="3000" spc="-25" dirty="0">
                <a:latin typeface="Carlito"/>
                <a:cs typeface="Carlito"/>
              </a:rPr>
              <a:t>layers</a:t>
            </a:r>
            <a:endParaRPr sz="3000" dirty="0">
              <a:latin typeface="Carlito"/>
              <a:cs typeface="Carlito"/>
            </a:endParaRPr>
          </a:p>
          <a:p>
            <a:pPr marL="927100" lvl="1" indent="-516255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927100" algn="l"/>
                <a:tab pos="927735" algn="l"/>
              </a:tabLst>
            </a:pPr>
            <a:r>
              <a:rPr sz="2600" i="1" spc="-185" dirty="0">
                <a:latin typeface="Arial"/>
                <a:cs typeface="Arial"/>
              </a:rPr>
              <a:t>Defense </a:t>
            </a:r>
            <a:r>
              <a:rPr sz="2600" i="1" spc="-50" dirty="0">
                <a:latin typeface="Arial"/>
                <a:cs typeface="Arial"/>
              </a:rPr>
              <a:t>in</a:t>
            </a:r>
            <a:r>
              <a:rPr sz="2600" i="1" spc="-125" dirty="0">
                <a:latin typeface="Arial"/>
                <a:cs typeface="Arial"/>
              </a:rPr>
              <a:t> </a:t>
            </a:r>
            <a:r>
              <a:rPr sz="2600" i="1" spc="-114" dirty="0">
                <a:latin typeface="Arial"/>
                <a:cs typeface="Arial"/>
              </a:rPr>
              <a:t>Depth</a:t>
            </a:r>
            <a:endParaRPr sz="2600" dirty="0">
              <a:latin typeface="Arial"/>
              <a:cs typeface="Arial"/>
            </a:endParaRPr>
          </a:p>
          <a:p>
            <a:pPr marL="527685" indent="-51562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5" dirty="0">
                <a:latin typeface="Carlito"/>
                <a:cs typeface="Carlito"/>
              </a:rPr>
              <a:t>RBAC may </a:t>
            </a:r>
            <a:r>
              <a:rPr sz="3000" spc="-5" dirty="0">
                <a:latin typeface="Carlito"/>
                <a:cs typeface="Carlito"/>
              </a:rPr>
              <a:t>be combined with</a:t>
            </a:r>
            <a:r>
              <a:rPr sz="3000" spc="-75" dirty="0">
                <a:latin typeface="Carlito"/>
                <a:cs typeface="Carlito"/>
              </a:rPr>
              <a:t> </a:t>
            </a:r>
            <a:r>
              <a:rPr sz="3000" spc="-20" dirty="0">
                <a:latin typeface="Carlito"/>
                <a:cs typeface="Carlito"/>
              </a:rPr>
              <a:t>ABAC</a:t>
            </a:r>
            <a:endParaRPr sz="3000" dirty="0">
              <a:latin typeface="Carlito"/>
              <a:cs typeface="Carlito"/>
            </a:endParaRPr>
          </a:p>
          <a:p>
            <a:pPr marL="927100" lvl="1" indent="-516255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927100" algn="l"/>
                <a:tab pos="927735" algn="l"/>
              </a:tabLst>
            </a:pPr>
            <a:r>
              <a:rPr sz="2600" i="1" spc="-114" dirty="0">
                <a:latin typeface="Arial"/>
                <a:cs typeface="Arial"/>
              </a:rPr>
              <a:t>Fine-grained</a:t>
            </a:r>
            <a:r>
              <a:rPr sz="2600" i="1" spc="-195" dirty="0">
                <a:latin typeface="Arial"/>
                <a:cs typeface="Arial"/>
              </a:rPr>
              <a:t> </a:t>
            </a:r>
            <a:r>
              <a:rPr sz="2600" i="1" spc="-70" dirty="0">
                <a:latin typeface="Arial"/>
                <a:cs typeface="Arial"/>
              </a:rPr>
              <a:t>Authorization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6131-9BA1-B542-87DA-27B659F7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078" y="1736725"/>
            <a:ext cx="3831843" cy="135421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EB7E654-38EE-C242-A567-5B30F529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4286250"/>
            <a:ext cx="1701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9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2527" y="253441"/>
            <a:ext cx="4759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solidFill>
                  <a:srgbClr val="001F5F"/>
                </a:solidFill>
                <a:latin typeface="Carlito"/>
                <a:cs typeface="Carlito"/>
              </a:rPr>
              <a:t>The </a:t>
            </a:r>
            <a:r>
              <a:rPr sz="4400" spc="-5" dirty="0">
                <a:solidFill>
                  <a:srgbClr val="001F5F"/>
                </a:solidFill>
                <a:latin typeface="Carlito"/>
                <a:cs typeface="Carlito"/>
              </a:rPr>
              <a:t>Solution </a:t>
            </a:r>
            <a:r>
              <a:rPr sz="4400" spc="-105" dirty="0">
                <a:solidFill>
                  <a:srgbClr val="001F5F"/>
                </a:solidFill>
                <a:latin typeface="Carlito"/>
                <a:cs typeface="Carlito"/>
              </a:rPr>
              <a:t>(Take</a:t>
            </a:r>
            <a:r>
              <a:rPr sz="4400" spc="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4400" spc="-5" dirty="0">
                <a:solidFill>
                  <a:srgbClr val="001F5F"/>
                </a:solidFill>
                <a:latin typeface="Carlito"/>
                <a:cs typeface="Carlito"/>
              </a:rPr>
              <a:t>2)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396" y="2105990"/>
            <a:ext cx="721296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20" dirty="0">
                <a:latin typeface="Carlito"/>
                <a:cs typeface="Carlito"/>
              </a:rPr>
              <a:t>Follow the best Security practices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20" dirty="0">
                <a:latin typeface="Carlito"/>
                <a:cs typeface="Carlito"/>
              </a:rPr>
              <a:t>	- Back to our </a:t>
            </a:r>
            <a:r>
              <a:rPr lang="en-US" sz="3600" b="1" spc="-20" dirty="0">
                <a:latin typeface="Carlito"/>
                <a:cs typeface="Carlito"/>
              </a:rPr>
              <a:t>security principles</a:t>
            </a:r>
            <a:endParaRPr sz="3600" b="1" dirty="0">
              <a:latin typeface="Carlito"/>
              <a:cs typeface="Carlito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AE051E-D8A2-584F-B970-4AD82AF14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3" y="253441"/>
            <a:ext cx="33788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 </a:t>
            </a:r>
            <a:r>
              <a:rPr spc="-15" dirty="0"/>
              <a:t>Now</a:t>
            </a:r>
            <a:r>
              <a:rPr spc="-50" dirty="0"/>
              <a:t> </a:t>
            </a:r>
            <a:r>
              <a:rPr spc="-15" dirty="0"/>
              <a:t>What?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412" y="1300937"/>
            <a:ext cx="7364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130" dirty="0">
                <a:latin typeface="Arial"/>
                <a:cs typeface="Arial"/>
              </a:rPr>
              <a:t>“Security </a:t>
            </a:r>
            <a:r>
              <a:rPr sz="3600" i="1" spc="-175" dirty="0">
                <a:latin typeface="Arial"/>
                <a:cs typeface="Arial"/>
              </a:rPr>
              <a:t>best </a:t>
            </a:r>
            <a:r>
              <a:rPr sz="3600" i="1" spc="-160" dirty="0">
                <a:latin typeface="Arial"/>
                <a:cs typeface="Arial"/>
              </a:rPr>
              <a:t>practices </a:t>
            </a:r>
            <a:r>
              <a:rPr sz="3600" i="1" spc="-90" dirty="0">
                <a:latin typeface="Arial"/>
                <a:cs typeface="Arial"/>
              </a:rPr>
              <a:t>dictate </a:t>
            </a:r>
            <a:r>
              <a:rPr sz="3600" i="1" spc="25" dirty="0">
                <a:latin typeface="Arial"/>
                <a:cs typeface="Arial"/>
              </a:rPr>
              <a:t>that</a:t>
            </a:r>
            <a:r>
              <a:rPr sz="3600" i="1" spc="-295" dirty="0">
                <a:latin typeface="Arial"/>
                <a:cs typeface="Arial"/>
              </a:rPr>
              <a:t> </a:t>
            </a:r>
            <a:r>
              <a:rPr sz="3600" i="1" spc="-85" dirty="0">
                <a:latin typeface="Arial"/>
                <a:cs typeface="Arial"/>
              </a:rPr>
              <a:t>this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556" y="1874342"/>
            <a:ext cx="2322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04" dirty="0">
                <a:latin typeface="Arial"/>
                <a:cs typeface="Arial"/>
              </a:rPr>
              <a:t>user </a:t>
            </a:r>
            <a:r>
              <a:rPr sz="3600" i="1" spc="-200" dirty="0">
                <a:latin typeface="Arial"/>
                <a:cs typeface="Arial"/>
              </a:rPr>
              <a:t>have</a:t>
            </a:r>
            <a:r>
              <a:rPr sz="3600" i="1" spc="-280" dirty="0">
                <a:latin typeface="Arial"/>
                <a:cs typeface="Arial"/>
              </a:rPr>
              <a:t> 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0722" y="2001418"/>
            <a:ext cx="462343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i="1" spc="20" dirty="0">
                <a:latin typeface="Arial"/>
                <a:cs typeface="Arial"/>
              </a:rPr>
              <a:t>little </a:t>
            </a:r>
            <a:r>
              <a:rPr sz="3600" i="1" spc="-114" dirty="0">
                <a:latin typeface="Arial"/>
                <a:cs typeface="Arial"/>
              </a:rPr>
              <a:t>privilege </a:t>
            </a:r>
            <a:r>
              <a:rPr sz="3600" i="1" spc="-280" dirty="0">
                <a:latin typeface="Arial"/>
                <a:cs typeface="Arial"/>
              </a:rPr>
              <a:t>as</a:t>
            </a:r>
            <a:r>
              <a:rPr sz="3600" i="1" spc="-450" dirty="0">
                <a:latin typeface="Arial"/>
                <a:cs typeface="Arial"/>
              </a:rPr>
              <a:t> </a:t>
            </a:r>
            <a:r>
              <a:rPr sz="3600" i="1" spc="-195" dirty="0">
                <a:latin typeface="Arial"/>
                <a:cs typeface="Arial"/>
              </a:rPr>
              <a:t>possible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556" y="2423236"/>
            <a:ext cx="7544434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1484">
              <a:lnSpc>
                <a:spcPct val="100000"/>
              </a:lnSpc>
              <a:spcBef>
                <a:spcPts val="100"/>
              </a:spcBef>
            </a:pPr>
            <a:r>
              <a:rPr sz="3600" i="1" spc="-155" dirty="0">
                <a:latin typeface="Arial"/>
                <a:cs typeface="Arial"/>
              </a:rPr>
              <a:t>on </a:t>
            </a:r>
            <a:r>
              <a:rPr sz="3600" i="1" spc="-80" dirty="0">
                <a:latin typeface="Arial"/>
                <a:cs typeface="Arial"/>
              </a:rPr>
              <a:t>the </a:t>
            </a:r>
            <a:r>
              <a:rPr sz="3600" i="1" spc="-185" dirty="0">
                <a:latin typeface="Arial"/>
                <a:cs typeface="Arial"/>
              </a:rPr>
              <a:t>server </a:t>
            </a:r>
            <a:r>
              <a:rPr sz="3600" i="1" spc="-90" dirty="0">
                <a:latin typeface="Arial"/>
                <a:cs typeface="Arial"/>
              </a:rPr>
              <a:t>itself, </a:t>
            </a:r>
            <a:r>
              <a:rPr sz="3600" i="1" spc="-240" dirty="0">
                <a:latin typeface="Arial"/>
                <a:cs typeface="Arial"/>
              </a:rPr>
              <a:t>since </a:t>
            </a:r>
            <a:r>
              <a:rPr sz="3600" i="1" spc="-140" dirty="0">
                <a:latin typeface="Arial"/>
                <a:cs typeface="Arial"/>
              </a:rPr>
              <a:t>security  </a:t>
            </a:r>
            <a:r>
              <a:rPr sz="3600" i="1" spc="-100" dirty="0">
                <a:latin typeface="Arial"/>
                <a:cs typeface="Arial"/>
              </a:rPr>
              <a:t>vulnerabilities </a:t>
            </a:r>
            <a:r>
              <a:rPr sz="3600" i="1" spc="-70" dirty="0">
                <a:latin typeface="Arial"/>
                <a:cs typeface="Arial"/>
              </a:rPr>
              <a:t>in </a:t>
            </a:r>
            <a:r>
              <a:rPr sz="3600" i="1" spc="-155" dirty="0">
                <a:latin typeface="Arial"/>
                <a:cs typeface="Arial"/>
              </a:rPr>
              <a:t>web </a:t>
            </a:r>
            <a:r>
              <a:rPr sz="3600" i="1" spc="-120" dirty="0">
                <a:latin typeface="Arial"/>
                <a:cs typeface="Arial"/>
              </a:rPr>
              <a:t>applications</a:t>
            </a:r>
            <a:r>
              <a:rPr sz="3600" i="1" spc="-415" dirty="0">
                <a:latin typeface="Arial"/>
                <a:cs typeface="Arial"/>
              </a:rPr>
              <a:t> </a:t>
            </a:r>
            <a:r>
              <a:rPr sz="3600" i="1" spc="-155" dirty="0">
                <a:latin typeface="Arial"/>
                <a:cs typeface="Arial"/>
              </a:rPr>
              <a:t>and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spc="-155" dirty="0">
                <a:latin typeface="Arial"/>
                <a:cs typeface="Arial"/>
              </a:rPr>
              <a:t>web </a:t>
            </a:r>
            <a:r>
              <a:rPr sz="3600" i="1" spc="-215" dirty="0">
                <a:latin typeface="Arial"/>
                <a:cs typeface="Arial"/>
              </a:rPr>
              <a:t>servers </a:t>
            </a:r>
            <a:r>
              <a:rPr sz="3600" i="1" spc="-140" dirty="0">
                <a:latin typeface="Arial"/>
                <a:cs typeface="Arial"/>
              </a:rPr>
              <a:t>are </a:t>
            </a:r>
            <a:r>
              <a:rPr sz="3600" i="1" spc="-280" dirty="0">
                <a:latin typeface="Arial"/>
                <a:cs typeface="Arial"/>
              </a:rPr>
              <a:t>so </a:t>
            </a:r>
            <a:r>
              <a:rPr sz="3600" i="1" spc="-160" dirty="0">
                <a:latin typeface="Arial"/>
                <a:cs typeface="Arial"/>
              </a:rPr>
              <a:t>commonly</a:t>
            </a:r>
            <a:r>
              <a:rPr sz="3600" i="1" spc="-185" dirty="0">
                <a:latin typeface="Arial"/>
                <a:cs typeface="Arial"/>
              </a:rPr>
              <a:t> </a:t>
            </a:r>
            <a:r>
              <a:rPr sz="3600" i="1" spc="-110" dirty="0">
                <a:latin typeface="Arial"/>
                <a:cs typeface="Arial"/>
              </a:rPr>
              <a:t>exploited.”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4200" y="1863851"/>
            <a:ext cx="5334000" cy="630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460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14"/>
              </a:spcBef>
            </a:pPr>
            <a:r>
              <a:rPr sz="4000" i="1" spc="30" dirty="0">
                <a:latin typeface="Arial"/>
                <a:cs typeface="Arial"/>
              </a:rPr>
              <a:t>little </a:t>
            </a:r>
            <a:r>
              <a:rPr sz="4000" i="1" spc="-125" dirty="0">
                <a:latin typeface="Arial"/>
                <a:cs typeface="Arial"/>
              </a:rPr>
              <a:t>privilege </a:t>
            </a:r>
            <a:r>
              <a:rPr sz="4000" i="1" spc="-305" dirty="0">
                <a:latin typeface="Arial"/>
                <a:cs typeface="Arial"/>
              </a:rPr>
              <a:t>as</a:t>
            </a:r>
            <a:r>
              <a:rPr lang="en-US" sz="4000" i="1" spc="-305" dirty="0">
                <a:latin typeface="Arial"/>
                <a:cs typeface="Arial"/>
              </a:rPr>
              <a:t> </a:t>
            </a:r>
            <a:r>
              <a:rPr sz="4000" i="1" spc="-610" dirty="0">
                <a:latin typeface="Arial"/>
                <a:cs typeface="Arial"/>
              </a:rPr>
              <a:t> </a:t>
            </a:r>
            <a:r>
              <a:rPr sz="4000" i="1" spc="-210" dirty="0">
                <a:latin typeface="Arial"/>
                <a:cs typeface="Arial"/>
              </a:rPr>
              <a:t>possible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49C9D7-43C4-784F-8E4F-0E9B59C7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695"/>
            <a:ext cx="2146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069" y="127349"/>
            <a:ext cx="8832280" cy="4626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8864" y="10414"/>
            <a:ext cx="476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https://en.wikipedia.org/wiki/Information_security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91440" y="3867150"/>
            <a:ext cx="8595360" cy="643890"/>
          </a:xfrm>
          <a:custGeom>
            <a:avLst/>
            <a:gdLst/>
            <a:ahLst/>
            <a:cxnLst/>
            <a:rect l="l" t="t" r="r" b="b"/>
            <a:pathLst>
              <a:path w="8595360" h="643889">
                <a:moveTo>
                  <a:pt x="8595360" y="0"/>
                </a:moveTo>
                <a:lnTo>
                  <a:pt x="0" y="0"/>
                </a:lnTo>
                <a:lnTo>
                  <a:pt x="0" y="304800"/>
                </a:lnTo>
                <a:lnTo>
                  <a:pt x="0" y="338556"/>
                </a:lnTo>
                <a:lnTo>
                  <a:pt x="0" y="643356"/>
                </a:lnTo>
                <a:lnTo>
                  <a:pt x="8595360" y="643356"/>
                </a:lnTo>
                <a:lnTo>
                  <a:pt x="8595360" y="338556"/>
                </a:lnTo>
                <a:lnTo>
                  <a:pt x="8595360" y="304800"/>
                </a:lnTo>
                <a:lnTo>
                  <a:pt x="85953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39" y="3900906"/>
            <a:ext cx="8595360" cy="6096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latin typeface="Arial"/>
                <a:cs typeface="Arial"/>
              </a:rPr>
              <a:t>security measures is called </a:t>
            </a:r>
            <a:r>
              <a:rPr sz="1600" b="1" dirty="0">
                <a:latin typeface="Arial"/>
                <a:cs typeface="Arial"/>
              </a:rPr>
              <a:t>defense </a:t>
            </a:r>
            <a:r>
              <a:rPr sz="1600" b="1" spc="5" dirty="0">
                <a:latin typeface="Arial"/>
                <a:cs typeface="Arial"/>
              </a:rPr>
              <a:t>in </a:t>
            </a:r>
            <a:r>
              <a:rPr sz="1600" b="1" dirty="0">
                <a:latin typeface="Arial"/>
                <a:cs typeface="Arial"/>
              </a:rPr>
              <a:t>depth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spc="5" dirty="0">
                <a:latin typeface="Arial"/>
                <a:cs typeface="Arial"/>
              </a:rPr>
              <a:t>In </a:t>
            </a:r>
            <a:r>
              <a:rPr sz="1600" dirty="0">
                <a:latin typeface="Arial"/>
                <a:cs typeface="Arial"/>
              </a:rPr>
              <a:t>contrast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metal </a:t>
            </a:r>
            <a:r>
              <a:rPr sz="1600" dirty="0">
                <a:latin typeface="Arial"/>
                <a:cs typeface="Arial"/>
              </a:rPr>
              <a:t>chain, </a:t>
            </a:r>
            <a:r>
              <a:rPr sz="1600" spc="-5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famously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only </a:t>
            </a:r>
            <a:r>
              <a:rPr sz="1600" dirty="0">
                <a:latin typeface="Arial"/>
                <a:cs typeface="Arial"/>
              </a:rPr>
              <a:t>as strong as </a:t>
            </a:r>
            <a:r>
              <a:rPr sz="1600" spc="5" dirty="0">
                <a:latin typeface="Arial"/>
                <a:cs typeface="Arial"/>
              </a:rPr>
              <a:t>its </a:t>
            </a:r>
            <a:r>
              <a:rPr sz="1600" spc="-5" dirty="0">
                <a:latin typeface="Arial"/>
                <a:cs typeface="Arial"/>
              </a:rPr>
              <a:t>weakest </a:t>
            </a:r>
            <a:r>
              <a:rPr sz="1600" dirty="0">
                <a:latin typeface="Arial"/>
                <a:cs typeface="Arial"/>
              </a:rPr>
              <a:t>link, the defense-in-depth </a:t>
            </a:r>
            <a:r>
              <a:rPr sz="1600" spc="5" dirty="0">
                <a:latin typeface="Arial"/>
                <a:cs typeface="Arial"/>
              </a:rPr>
              <a:t>aims </a:t>
            </a:r>
            <a:r>
              <a:rPr sz="1600" spc="-5" dirty="0">
                <a:latin typeface="Arial"/>
                <a:cs typeface="Arial"/>
              </a:rPr>
              <a:t>at </a:t>
            </a:r>
            <a:r>
              <a:rPr sz="1600" spc="5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structure </a:t>
            </a:r>
            <a:r>
              <a:rPr sz="1600" spc="-10" dirty="0">
                <a:latin typeface="Arial"/>
                <a:cs typeface="Arial"/>
              </a:rPr>
              <a:t>where,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39" y="4476750"/>
            <a:ext cx="6995159" cy="339090"/>
          </a:xfrm>
          <a:custGeom>
            <a:avLst/>
            <a:gdLst/>
            <a:ahLst/>
            <a:cxnLst/>
            <a:rect l="l" t="t" r="r" b="b"/>
            <a:pathLst>
              <a:path w="6995159" h="339089">
                <a:moveTo>
                  <a:pt x="6995159" y="0"/>
                </a:moveTo>
                <a:lnTo>
                  <a:pt x="0" y="0"/>
                </a:lnTo>
                <a:lnTo>
                  <a:pt x="0" y="338556"/>
                </a:lnTo>
                <a:lnTo>
                  <a:pt x="6995159" y="338556"/>
                </a:lnTo>
                <a:lnTo>
                  <a:pt x="6995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39" y="4510506"/>
            <a:ext cx="6995159" cy="3048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5"/>
              </a:spcBef>
            </a:pPr>
            <a:r>
              <a:rPr sz="1600" spc="-5" dirty="0">
                <a:latin typeface="Arial"/>
                <a:cs typeface="Arial"/>
              </a:rPr>
              <a:t>defensive </a:t>
            </a:r>
            <a:r>
              <a:rPr sz="1600" dirty="0">
                <a:latin typeface="Arial"/>
                <a:cs typeface="Arial"/>
              </a:rPr>
              <a:t>measure fail, </a:t>
            </a:r>
            <a:r>
              <a:rPr sz="1600" spc="-5" dirty="0">
                <a:latin typeface="Arial"/>
                <a:cs typeface="Arial"/>
              </a:rPr>
              <a:t>other </a:t>
            </a:r>
            <a:r>
              <a:rPr sz="1600" dirty="0">
                <a:latin typeface="Arial"/>
                <a:cs typeface="Arial"/>
              </a:rPr>
              <a:t>measures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dirty="0">
                <a:latin typeface="Arial"/>
                <a:cs typeface="Arial"/>
              </a:rPr>
              <a:t>continue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provide</a:t>
            </a:r>
            <a:r>
              <a:rPr sz="1600" spc="-1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protection.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9800" y="3562350"/>
            <a:ext cx="4419600" cy="339090"/>
          </a:xfrm>
          <a:custGeom>
            <a:avLst/>
            <a:gdLst/>
            <a:ahLst/>
            <a:cxnLst/>
            <a:rect l="l" t="t" r="r" b="b"/>
            <a:pathLst>
              <a:path w="4419600" h="339089">
                <a:moveTo>
                  <a:pt x="4419600" y="0"/>
                </a:moveTo>
                <a:lnTo>
                  <a:pt x="0" y="0"/>
                </a:lnTo>
                <a:lnTo>
                  <a:pt x="0" y="338556"/>
                </a:lnTo>
                <a:lnTo>
                  <a:pt x="4419600" y="338556"/>
                </a:lnTo>
                <a:lnTo>
                  <a:pt x="4419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09800" y="3562350"/>
            <a:ext cx="4419600" cy="33909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building up, layering 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and overlapping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1544</Words>
  <Application>Microsoft Macintosh PowerPoint</Application>
  <PresentationFormat>Custom</PresentationFormat>
  <Paragraphs>447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Carlito</vt:lpstr>
      <vt:lpstr>Courier New</vt:lpstr>
      <vt:lpstr>Times New Roman</vt:lpstr>
      <vt:lpstr>WenQuanYi Micro Hei</vt:lpstr>
      <vt:lpstr>Wingdings</vt:lpstr>
      <vt:lpstr>Office Theme</vt:lpstr>
      <vt:lpstr>PowerPoint Presentation</vt:lpstr>
      <vt:lpstr>What we used</vt:lpstr>
      <vt:lpstr>How do we ensure that our  software is free of vulnerabilities?</vt:lpstr>
      <vt:lpstr>The Solution (Take 1)</vt:lpstr>
      <vt:lpstr>OWASP Vulnerability Scanning</vt:lpstr>
      <vt:lpstr>PowerPoint Presentation</vt:lpstr>
      <vt:lpstr>PowerPoint Presentation</vt:lpstr>
      <vt:lpstr>So Now What?</vt:lpstr>
      <vt:lpstr>https://en.wikipedia.org/wiki/Information_security</vt:lpstr>
      <vt:lpstr>Java Web Security Layers</vt:lpstr>
      <vt:lpstr>Start with Tomcat Servlet Container</vt:lpstr>
      <vt:lpstr>ssssh!!!</vt:lpstr>
      <vt:lpstr>3. Enable Java EE Security</vt:lpstr>
      <vt:lpstr>PowerPoint Presentation</vt:lpstr>
      <vt:lpstr>What is a Realm?</vt:lpstr>
      <vt:lpstr>PowerPoint Presentation</vt:lpstr>
      <vt:lpstr>PowerPoint Presentation</vt:lpstr>
      <vt:lpstr>Add Fortress Realm Dependency</vt:lpstr>
      <vt:lpstr>Enable Fortress Context Realm Add context.xml to META-INF folder:</vt:lpstr>
      <vt:lpstr>the security system</vt:lpstr>
      <vt:lpstr>Intro to the RBAC Standard</vt:lpstr>
      <vt:lpstr>RBAC</vt:lpstr>
      <vt:lpstr> ANSI RBAC INCITS 359 Specification</vt:lpstr>
      <vt:lpstr>Current Years</vt:lpstr>
      <vt:lpstr>RBAC Object Model</vt:lpstr>
      <vt:lpstr>RBAC Functional Model</vt:lpstr>
      <vt:lpstr>RBAC Functional Model</vt:lpstr>
      <vt:lpstr>PowerPoint Presentation</vt:lpstr>
      <vt:lpstr>confidentiality</vt:lpstr>
      <vt:lpstr>9. Enable  Spring  Security</vt:lpstr>
      <vt:lpstr>locks on equipment</vt:lpstr>
      <vt:lpstr>11. DAO  Authorization</vt:lpstr>
      <vt:lpstr> App Demo</vt:lpstr>
      <vt:lpstr>PowerPoint Presentation</vt:lpstr>
      <vt:lpstr>PowerPoint Presentation</vt:lpstr>
      <vt:lpstr>We still have a problem…</vt:lpstr>
      <vt:lpstr>Roles Have Exploded</vt:lpstr>
      <vt:lpstr>Cartesian Product</vt:lpstr>
      <vt:lpstr>PowerPoint Presentation</vt:lpstr>
      <vt:lpstr>RBAC only</vt:lpstr>
      <vt:lpstr>The Solution</vt:lpstr>
      <vt:lpstr>RBAC w/ ABAC</vt:lpstr>
      <vt:lpstr>RBAC w/ ABAC</vt:lpstr>
      <vt:lpstr>RBAC w/ ABAC</vt:lpstr>
      <vt:lpstr>Under the Hood</vt:lpstr>
      <vt:lpstr>RBAC only</vt:lpstr>
      <vt:lpstr>Role Constraints</vt:lpstr>
      <vt:lpstr>User-Role Constraints</vt:lpstr>
      <vt:lpstr>OUTPUT</vt:lpstr>
      <vt:lpstr>PowerPoint Presentation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Closing Points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Patel, Kunj Amrutbhai</cp:lastModifiedBy>
  <cp:revision>71</cp:revision>
  <dcterms:created xsi:type="dcterms:W3CDTF">2021-05-04T23:49:48Z</dcterms:created>
  <dcterms:modified xsi:type="dcterms:W3CDTF">2021-05-28T22:15:23Z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2021-05-04T00:00:00Z</vt:filetime>
  </property>
</Properties>
</file>